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0"/>
  </p:notesMasterIdLst>
  <p:sldIdLst>
    <p:sldId id="257" r:id="rId2"/>
    <p:sldId id="292" r:id="rId3"/>
    <p:sldId id="293" r:id="rId4"/>
    <p:sldId id="296" r:id="rId5"/>
    <p:sldId id="29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97" r:id="rId14"/>
    <p:sldId id="298" r:id="rId15"/>
    <p:sldId id="299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300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301" r:id="rId44"/>
    <p:sldId id="302" r:id="rId45"/>
    <p:sldId id="303" r:id="rId46"/>
    <p:sldId id="304" r:id="rId47"/>
    <p:sldId id="305" r:id="rId48"/>
    <p:sldId id="29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5B9C7-FF82-468B-BA8D-6BB8FC36CC5D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E2601-795B-473E-9C23-1BF7D0DAFE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77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8927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6054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497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1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53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937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349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52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263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3388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1973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624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332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52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9924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26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2985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2511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8819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04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84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54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4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08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872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856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30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551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65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711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465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065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026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06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792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6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069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27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011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3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364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47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764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61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40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823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9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88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4449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4175" y="687388"/>
            <a:ext cx="6089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5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80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773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208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449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971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799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542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96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33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33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4CF5E47-BFFD-432D-B3A0-1031EA5A797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396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63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19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16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8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14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2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9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4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6235B1-5CD7-4739-B45C-6DAF09A965B3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60B85E-9BAE-4325-80A5-EF30D6D9F5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71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ctrTitle"/>
          </p:nvPr>
        </p:nvSpPr>
        <p:spPr>
          <a:xfrm>
            <a:off x="2432050" y="1734711"/>
            <a:ext cx="7578174" cy="162242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 anchorCtr="0"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Introduction to </a:t>
            </a:r>
            <a:r>
              <a:rPr lang="en-GB" altLang="en-US" dirty="0"/>
              <a:t>Quantum Computing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32049" y="3817938"/>
            <a:ext cx="7300347" cy="138221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lnSpc>
                <a:spcPct val="79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b="1" dirty="0" err="1" smtClean="0"/>
              <a:t>Dr.</a:t>
            </a:r>
            <a:r>
              <a:rPr lang="en-GB" altLang="en-US" b="1" dirty="0" smtClean="0"/>
              <a:t> Rohan Sharma</a:t>
            </a:r>
          </a:p>
          <a:p>
            <a:pPr>
              <a:lnSpc>
                <a:spcPct val="79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b="1" dirty="0" smtClean="0"/>
              <a:t>Assistant Professor</a:t>
            </a:r>
          </a:p>
          <a:p>
            <a:pPr>
              <a:lnSpc>
                <a:spcPct val="79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b="1" dirty="0" smtClean="0"/>
              <a:t>Department of CSE</a:t>
            </a:r>
            <a:endParaRPr lang="en-GB" altLang="en-US" b="1" dirty="0"/>
          </a:p>
        </p:txBody>
      </p:sp>
    </p:spTree>
    <p:extLst>
      <p:ext uri="{BB962C8B-B14F-4D97-AF65-F5344CB8AC3E}">
        <p14:creationId xmlns:p14="http://schemas.microsoft.com/office/powerpoint/2010/main" val="1596102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Why Quantum Computing?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idx="1"/>
          </p:nvPr>
        </p:nvSpPr>
        <p:spPr>
          <a:xfrm>
            <a:off x="2631882" y="2520563"/>
            <a:ext cx="6949440" cy="3832529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fontScale="92500" lnSpcReduction="20000"/>
          </a:bodyPr>
          <a:lstStyle/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By 2020 </a:t>
            </a:r>
            <a:r>
              <a:rPr lang="en-GB" altLang="en-US" dirty="0" smtClean="0"/>
              <a:t>it is being believed that it would </a:t>
            </a:r>
            <a:r>
              <a:rPr lang="en-GB" altLang="en-US" dirty="0"/>
              <a:t>hit natural limits on the size of transistors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Max out on the number of transistors per chip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Reach the minimum size for transistors 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Reach the limit of speed for devices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Eventually, all computing will be done using some sort of alternative structure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DNA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Cellular Automaton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088393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2154239" y="3097214"/>
            <a:ext cx="8143875" cy="77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4400"/>
              <a:t>What is Quantum Computing?</a:t>
            </a:r>
          </a:p>
        </p:txBody>
      </p:sp>
    </p:spTree>
    <p:extLst>
      <p:ext uri="{BB962C8B-B14F-4D97-AF65-F5344CB8AC3E}">
        <p14:creationId xmlns:p14="http://schemas.microsoft.com/office/powerpoint/2010/main" val="1623673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Introduction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2568271"/>
            <a:ext cx="6876553" cy="1550506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fontScale="92500" lnSpcReduction="20000"/>
          </a:bodyPr>
          <a:lstStyle/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common characteristic of any digital computer is that it stores bits 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Bits represent the state of some physical system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Electronic computers use voltage levels to represent bits </a:t>
            </a:r>
            <a:br>
              <a:rPr lang="en-GB" altLang="en-US" dirty="0"/>
            </a:b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6430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Introduction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2568270"/>
            <a:ext cx="6876553" cy="3567417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fontScale="92500" lnSpcReduction="10000"/>
          </a:bodyPr>
          <a:lstStyle/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common characteristic of any digital computer is that it stores bits 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Bits represent the state of some physical system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Electronic computers use voltage levels to represent bits 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 systems possess properties that allow the encoding of bits as physical states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Direction of spin of an electron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direction of polarization of a photon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energy level of an excited atom</a:t>
            </a:r>
          </a:p>
          <a:p>
            <a:pPr>
              <a:lnSpc>
                <a:spcPct val="89000"/>
              </a:lnSpc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910" y="2568270"/>
            <a:ext cx="2013602" cy="15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411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Introduction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2568270"/>
            <a:ext cx="6876553" cy="3567417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fontScale="92500" lnSpcReduction="10000"/>
          </a:bodyPr>
          <a:lstStyle/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common characteristic of any digital computer is that it stores bits 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Bits represent the state of some physical system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Electronic computers use voltage levels to represent bits 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 systems possess properties that allow the encoding of bits as physical states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Direction of spin of an electron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direction of polarization of a photon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energy level of an excited atom</a:t>
            </a:r>
          </a:p>
          <a:p>
            <a:pPr>
              <a:lnSpc>
                <a:spcPct val="89000"/>
              </a:lnSpc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60" y="2568270"/>
            <a:ext cx="2013602" cy="1535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86" y="4103935"/>
            <a:ext cx="24193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43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Introduction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2568270"/>
            <a:ext cx="6876553" cy="3567417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fontScale="92500" lnSpcReduction="10000"/>
          </a:bodyPr>
          <a:lstStyle/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common characteristic of any digital computer is that it stores bits 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Bits represent the state of some physical system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Electronic computers use voltage levels to represent bits 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 systems possess properties that allow the encoding of bits as physical states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Direction of spin of an electron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direction of polarization of a photon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energy level of an excited atom</a:t>
            </a:r>
          </a:p>
          <a:p>
            <a:pPr>
              <a:lnSpc>
                <a:spcPct val="89000"/>
              </a:lnSpc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60" y="2568270"/>
            <a:ext cx="2013602" cy="1535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86" y="4103935"/>
            <a:ext cx="2419350" cy="1895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704" y="672795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95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Spin States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2775004" y="2584174"/>
            <a:ext cx="7437383" cy="3551514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An electron is always in one of two spin states</a:t>
            </a:r>
          </a:p>
          <a:p>
            <a:pPr lvl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“spin up” – the spin is parallel to the particle axis</a:t>
            </a:r>
          </a:p>
          <a:p>
            <a:pPr lvl="1"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“spin down” – the spin is antiparallel to the particle axis</a:t>
            </a:r>
            <a:br>
              <a:rPr lang="en-GB" altLang="en-US" dirty="0"/>
            </a:br>
            <a:endParaRPr lang="en-GB" altLang="en-US" dirty="0"/>
          </a:p>
          <a:p>
            <a:pPr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Notation:</a:t>
            </a:r>
          </a:p>
          <a:p>
            <a:pPr>
              <a:spcBef>
                <a:spcPts val="6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4767263" y="4822831"/>
            <a:ext cx="1604962" cy="463551"/>
            <a:chOff x="2043" y="3038"/>
            <a:chExt cx="1011" cy="292"/>
          </a:xfrm>
        </p:grpSpPr>
        <p:sp>
          <p:nvSpPr>
            <p:cNvPr id="12292" name="AutoShape 4"/>
            <p:cNvSpPr>
              <a:spLocks noChangeArrowheads="1"/>
            </p:cNvSpPr>
            <p:nvPr/>
          </p:nvSpPr>
          <p:spPr bwMode="auto">
            <a:xfrm>
              <a:off x="2043" y="3038"/>
              <a:ext cx="863" cy="292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/>
                <a:t>Spin up:  </a:t>
              </a:r>
            </a:p>
          </p:txBody>
        </p:sp>
        <p:grpSp>
          <p:nvGrpSpPr>
            <p:cNvPr id="12293" name="Group 5"/>
            <p:cNvGrpSpPr>
              <a:grpSpLocks/>
            </p:cNvGrpSpPr>
            <p:nvPr/>
          </p:nvGrpSpPr>
          <p:grpSpPr bwMode="auto">
            <a:xfrm>
              <a:off x="2869" y="3120"/>
              <a:ext cx="185" cy="173"/>
              <a:chOff x="2869" y="3120"/>
              <a:chExt cx="185" cy="173"/>
            </a:xfrm>
          </p:grpSpPr>
          <p:sp>
            <p:nvSpPr>
              <p:cNvPr id="12294" name="Line 6"/>
              <p:cNvSpPr>
                <a:spLocks noChangeShapeType="1"/>
              </p:cNvSpPr>
              <p:nvPr/>
            </p:nvSpPr>
            <p:spPr bwMode="auto">
              <a:xfrm>
                <a:off x="2869" y="3120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295" name="Line 7"/>
              <p:cNvSpPr>
                <a:spLocks noChangeShapeType="1"/>
              </p:cNvSpPr>
              <p:nvPr/>
            </p:nvSpPr>
            <p:spPr bwMode="auto">
              <a:xfrm>
                <a:off x="2935" y="3120"/>
                <a:ext cx="1" cy="150"/>
              </a:xfrm>
              <a:prstGeom prst="line">
                <a:avLst/>
              </a:prstGeom>
              <a:noFill/>
              <a:ln w="126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296" name="Line 8"/>
              <p:cNvSpPr>
                <a:spLocks noChangeShapeType="1"/>
              </p:cNvSpPr>
              <p:nvPr/>
            </p:nvSpPr>
            <p:spPr bwMode="auto">
              <a:xfrm flipH="1">
                <a:off x="2976" y="3216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297" name="Line 9"/>
              <p:cNvSpPr>
                <a:spLocks noChangeShapeType="1"/>
              </p:cNvSpPr>
              <p:nvPr/>
            </p:nvSpPr>
            <p:spPr bwMode="auto">
              <a:xfrm flipH="1" flipV="1">
                <a:off x="2970" y="3119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2298" name="Group 10"/>
          <p:cNvGrpSpPr>
            <a:grpSpLocks/>
          </p:cNvGrpSpPr>
          <p:nvPr/>
        </p:nvGrpSpPr>
        <p:grpSpPr bwMode="auto">
          <a:xfrm>
            <a:off x="4414838" y="5270507"/>
            <a:ext cx="1947862" cy="463551"/>
            <a:chOff x="1821" y="3320"/>
            <a:chExt cx="1227" cy="292"/>
          </a:xfrm>
        </p:grpSpPr>
        <p:sp>
          <p:nvSpPr>
            <p:cNvPr id="12299" name="AutoShape 11"/>
            <p:cNvSpPr>
              <a:spLocks noChangeArrowheads="1"/>
            </p:cNvSpPr>
            <p:nvPr/>
          </p:nvSpPr>
          <p:spPr bwMode="auto">
            <a:xfrm>
              <a:off x="1821" y="3320"/>
              <a:ext cx="1100" cy="292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/>
                <a:t>Spin down:  </a:t>
              </a:r>
            </a:p>
          </p:txBody>
        </p:sp>
        <p:grpSp>
          <p:nvGrpSpPr>
            <p:cNvPr id="12300" name="Group 12"/>
            <p:cNvGrpSpPr>
              <a:grpSpLocks/>
            </p:cNvGrpSpPr>
            <p:nvPr/>
          </p:nvGrpSpPr>
          <p:grpSpPr bwMode="auto">
            <a:xfrm>
              <a:off x="2863" y="3396"/>
              <a:ext cx="185" cy="173"/>
              <a:chOff x="2863" y="3396"/>
              <a:chExt cx="185" cy="173"/>
            </a:xfrm>
          </p:grpSpPr>
          <p:sp>
            <p:nvSpPr>
              <p:cNvPr id="12301" name="Line 13"/>
              <p:cNvSpPr>
                <a:spLocks noChangeShapeType="1"/>
              </p:cNvSpPr>
              <p:nvPr/>
            </p:nvSpPr>
            <p:spPr bwMode="auto">
              <a:xfrm>
                <a:off x="2863" y="3396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302" name="Line 14"/>
              <p:cNvSpPr>
                <a:spLocks noChangeShapeType="1"/>
              </p:cNvSpPr>
              <p:nvPr/>
            </p:nvSpPr>
            <p:spPr bwMode="auto">
              <a:xfrm>
                <a:off x="2929" y="3396"/>
                <a:ext cx="1" cy="150"/>
              </a:xfrm>
              <a:prstGeom prst="line">
                <a:avLst/>
              </a:prstGeom>
              <a:noFill/>
              <a:ln w="126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303" name="Line 15"/>
              <p:cNvSpPr>
                <a:spLocks noChangeShapeType="1"/>
              </p:cNvSpPr>
              <p:nvPr/>
            </p:nvSpPr>
            <p:spPr bwMode="auto">
              <a:xfrm flipH="1">
                <a:off x="2970" y="3492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304" name="Line 16"/>
              <p:cNvSpPr>
                <a:spLocks noChangeShapeType="1"/>
              </p:cNvSpPr>
              <p:nvPr/>
            </p:nvSpPr>
            <p:spPr bwMode="auto">
              <a:xfrm flipH="1" flipV="1">
                <a:off x="2964" y="3395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86" y="4423298"/>
            <a:ext cx="2013602" cy="15356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86" y="4575698"/>
            <a:ext cx="2013602" cy="15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522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qubit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1719643" y="2525617"/>
            <a:ext cx="7717666" cy="277663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 </a:t>
            </a:r>
            <a:r>
              <a:rPr lang="en-GB" altLang="en-US" b="1" dirty="0">
                <a:solidFill>
                  <a:srgbClr val="FF9900"/>
                </a:solidFill>
              </a:rPr>
              <a:t>qubit</a:t>
            </a:r>
            <a:r>
              <a:rPr lang="en-GB" altLang="en-US" dirty="0"/>
              <a:t> is a bit represented by a quantum system</a:t>
            </a:r>
            <a:br>
              <a:rPr lang="en-GB" altLang="en-US" dirty="0"/>
            </a:br>
            <a:endParaRPr lang="en-GB" altLang="en-US" dirty="0"/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By convention: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 qubit state 0 is the spin up state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 qubit state 1 is the spin down state</a:t>
            </a:r>
          </a:p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5578476" y="4808537"/>
            <a:ext cx="854075" cy="1523999"/>
            <a:chOff x="2554" y="3029"/>
            <a:chExt cx="538" cy="960"/>
          </a:xfrm>
        </p:grpSpPr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2554" y="3029"/>
              <a:ext cx="538" cy="664"/>
              <a:chOff x="2554" y="3029"/>
              <a:chExt cx="538" cy="664"/>
            </a:xfrm>
          </p:grpSpPr>
          <p:sp>
            <p:nvSpPr>
              <p:cNvPr id="13317" name="Line 5"/>
              <p:cNvSpPr>
                <a:spLocks noChangeShapeType="1"/>
              </p:cNvSpPr>
              <p:nvPr/>
            </p:nvSpPr>
            <p:spPr bwMode="auto">
              <a:xfrm flipV="1">
                <a:off x="2812" y="3028"/>
                <a:ext cx="1" cy="416"/>
              </a:xfrm>
              <a:prstGeom prst="line">
                <a:avLst/>
              </a:prstGeom>
              <a:noFill/>
              <a:ln w="28440">
                <a:solidFill>
                  <a:srgbClr val="3300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13318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" y="3155"/>
                <a:ext cx="539" cy="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13319" name="Group 7"/>
            <p:cNvGrpSpPr>
              <a:grpSpLocks/>
            </p:cNvGrpSpPr>
            <p:nvPr/>
          </p:nvGrpSpPr>
          <p:grpSpPr bwMode="auto">
            <a:xfrm>
              <a:off x="2730" y="3697"/>
              <a:ext cx="221" cy="292"/>
              <a:chOff x="2730" y="3697"/>
              <a:chExt cx="221" cy="292"/>
            </a:xfrm>
          </p:grpSpPr>
          <p:sp>
            <p:nvSpPr>
              <p:cNvPr id="13320" name="Line 8"/>
              <p:cNvSpPr>
                <a:spLocks noChangeShapeType="1"/>
              </p:cNvSpPr>
              <p:nvPr/>
            </p:nvSpPr>
            <p:spPr bwMode="auto">
              <a:xfrm>
                <a:off x="2764" y="3755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321" name="Line 9"/>
              <p:cNvSpPr>
                <a:spLocks noChangeShapeType="1"/>
              </p:cNvSpPr>
              <p:nvPr/>
            </p:nvSpPr>
            <p:spPr bwMode="auto">
              <a:xfrm flipH="1">
                <a:off x="2871" y="3851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322" name="Line 10"/>
              <p:cNvSpPr>
                <a:spLocks noChangeShapeType="1"/>
              </p:cNvSpPr>
              <p:nvPr/>
            </p:nvSpPr>
            <p:spPr bwMode="auto">
              <a:xfrm flipH="1" flipV="1">
                <a:off x="2865" y="3754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323" name="AutoShape 11"/>
              <p:cNvSpPr>
                <a:spLocks noChangeArrowheads="1"/>
              </p:cNvSpPr>
              <p:nvPr/>
            </p:nvSpPr>
            <p:spPr bwMode="auto">
              <a:xfrm>
                <a:off x="2730" y="3697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/>
                  <a:t>0</a:t>
                </a:r>
              </a:p>
            </p:txBody>
          </p:sp>
        </p:grpSp>
      </p:grpSp>
      <p:grpSp>
        <p:nvGrpSpPr>
          <p:cNvPr id="13324" name="Group 12"/>
          <p:cNvGrpSpPr>
            <a:grpSpLocks/>
          </p:cNvGrpSpPr>
          <p:nvPr/>
        </p:nvGrpSpPr>
        <p:grpSpPr bwMode="auto">
          <a:xfrm>
            <a:off x="6691314" y="4879976"/>
            <a:ext cx="854075" cy="1628776"/>
            <a:chOff x="3255" y="3074"/>
            <a:chExt cx="538" cy="1026"/>
          </a:xfrm>
        </p:grpSpPr>
        <p:grpSp>
          <p:nvGrpSpPr>
            <p:cNvPr id="13325" name="Group 13"/>
            <p:cNvGrpSpPr>
              <a:grpSpLocks/>
            </p:cNvGrpSpPr>
            <p:nvPr/>
          </p:nvGrpSpPr>
          <p:grpSpPr bwMode="auto">
            <a:xfrm>
              <a:off x="3255" y="3074"/>
              <a:ext cx="538" cy="683"/>
              <a:chOff x="3255" y="3074"/>
              <a:chExt cx="538" cy="683"/>
            </a:xfrm>
          </p:grpSpPr>
          <p:sp>
            <p:nvSpPr>
              <p:cNvPr id="13326" name="Line 14"/>
              <p:cNvSpPr>
                <a:spLocks noChangeShapeType="1"/>
              </p:cNvSpPr>
              <p:nvPr/>
            </p:nvSpPr>
            <p:spPr bwMode="auto">
              <a:xfrm flipV="1">
                <a:off x="3531" y="3343"/>
                <a:ext cx="1" cy="416"/>
              </a:xfrm>
              <a:prstGeom prst="line">
                <a:avLst/>
              </a:prstGeom>
              <a:noFill/>
              <a:ln w="19080">
                <a:solidFill>
                  <a:srgbClr val="330066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13327" name="Picture 1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5" y="3074"/>
                <a:ext cx="539" cy="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13328" name="Group 16"/>
            <p:cNvGrpSpPr>
              <a:grpSpLocks/>
            </p:cNvGrpSpPr>
            <p:nvPr/>
          </p:nvGrpSpPr>
          <p:grpSpPr bwMode="auto">
            <a:xfrm>
              <a:off x="3443" y="3808"/>
              <a:ext cx="221" cy="292"/>
              <a:chOff x="3443" y="3808"/>
              <a:chExt cx="221" cy="292"/>
            </a:xfrm>
          </p:grpSpPr>
          <p:sp>
            <p:nvSpPr>
              <p:cNvPr id="13329" name="Line 17"/>
              <p:cNvSpPr>
                <a:spLocks noChangeShapeType="1"/>
              </p:cNvSpPr>
              <p:nvPr/>
            </p:nvSpPr>
            <p:spPr bwMode="auto">
              <a:xfrm>
                <a:off x="3477" y="3866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330" name="Line 18"/>
              <p:cNvSpPr>
                <a:spLocks noChangeShapeType="1"/>
              </p:cNvSpPr>
              <p:nvPr/>
            </p:nvSpPr>
            <p:spPr bwMode="auto">
              <a:xfrm flipH="1">
                <a:off x="3584" y="3962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331" name="Line 19"/>
              <p:cNvSpPr>
                <a:spLocks noChangeShapeType="1"/>
              </p:cNvSpPr>
              <p:nvPr/>
            </p:nvSpPr>
            <p:spPr bwMode="auto">
              <a:xfrm flipH="1" flipV="1">
                <a:off x="3578" y="3865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332" name="AutoShape 20"/>
              <p:cNvSpPr>
                <a:spLocks noChangeArrowheads="1"/>
              </p:cNvSpPr>
              <p:nvPr/>
            </p:nvSpPr>
            <p:spPr bwMode="auto">
              <a:xfrm>
                <a:off x="3443" y="3808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/>
                  <a:t>1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117" y="542924"/>
            <a:ext cx="3138517" cy="1823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14351" y="2375255"/>
            <a:ext cx="2882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aseline="30000" dirty="0" smtClean="0"/>
              <a:t>1</a:t>
            </a:r>
            <a:r>
              <a:rPr lang="en-IN" dirty="0" smtClean="0"/>
              <a:t>https://www.mouser.com/blog/a-bit-about-connecting-qubits-quantum-computing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4150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Definitions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>
          <a:xfrm>
            <a:off x="2133600" y="2464904"/>
            <a:ext cx="7773988" cy="266272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 qubit is governed by the laws of quantum physics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While a quantum system can be in one of a discrete set of states, it call also be in a blend of states called a </a:t>
            </a:r>
            <a:r>
              <a:rPr lang="en-GB" altLang="en-US" b="1" dirty="0">
                <a:solidFill>
                  <a:srgbClr val="FF9900"/>
                </a:solidFill>
              </a:rPr>
              <a:t>superposition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That is a qubit can be in:</a:t>
            </a:r>
          </a:p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4448176" y="4487863"/>
            <a:ext cx="854075" cy="1523999"/>
            <a:chOff x="1842" y="2827"/>
            <a:chExt cx="538" cy="960"/>
          </a:xfrm>
        </p:grpSpPr>
        <p:grpSp>
          <p:nvGrpSpPr>
            <p:cNvPr id="14340" name="Group 4"/>
            <p:cNvGrpSpPr>
              <a:grpSpLocks/>
            </p:cNvGrpSpPr>
            <p:nvPr/>
          </p:nvGrpSpPr>
          <p:grpSpPr bwMode="auto">
            <a:xfrm>
              <a:off x="1842" y="2827"/>
              <a:ext cx="538" cy="664"/>
              <a:chOff x="1842" y="2827"/>
              <a:chExt cx="538" cy="664"/>
            </a:xfrm>
          </p:grpSpPr>
          <p:sp>
            <p:nvSpPr>
              <p:cNvPr id="14341" name="Line 5"/>
              <p:cNvSpPr>
                <a:spLocks noChangeShapeType="1"/>
              </p:cNvSpPr>
              <p:nvPr/>
            </p:nvSpPr>
            <p:spPr bwMode="auto">
              <a:xfrm flipV="1">
                <a:off x="2100" y="2826"/>
                <a:ext cx="1" cy="416"/>
              </a:xfrm>
              <a:prstGeom prst="line">
                <a:avLst/>
              </a:prstGeom>
              <a:noFill/>
              <a:ln w="28440">
                <a:solidFill>
                  <a:srgbClr val="3300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14342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2953"/>
                <a:ext cx="539" cy="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14343" name="Group 7"/>
            <p:cNvGrpSpPr>
              <a:grpSpLocks/>
            </p:cNvGrpSpPr>
            <p:nvPr/>
          </p:nvGrpSpPr>
          <p:grpSpPr bwMode="auto">
            <a:xfrm>
              <a:off x="2018" y="3495"/>
              <a:ext cx="221" cy="292"/>
              <a:chOff x="2018" y="3495"/>
              <a:chExt cx="221" cy="292"/>
            </a:xfrm>
          </p:grpSpPr>
          <p:sp>
            <p:nvSpPr>
              <p:cNvPr id="14344" name="Line 8"/>
              <p:cNvSpPr>
                <a:spLocks noChangeShapeType="1"/>
              </p:cNvSpPr>
              <p:nvPr/>
            </p:nvSpPr>
            <p:spPr bwMode="auto">
              <a:xfrm>
                <a:off x="2052" y="3553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345" name="Line 9"/>
              <p:cNvSpPr>
                <a:spLocks noChangeShapeType="1"/>
              </p:cNvSpPr>
              <p:nvPr/>
            </p:nvSpPr>
            <p:spPr bwMode="auto">
              <a:xfrm flipH="1">
                <a:off x="2159" y="3649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346" name="Line 10"/>
              <p:cNvSpPr>
                <a:spLocks noChangeShapeType="1"/>
              </p:cNvSpPr>
              <p:nvPr/>
            </p:nvSpPr>
            <p:spPr bwMode="auto">
              <a:xfrm flipH="1" flipV="1">
                <a:off x="2153" y="3552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347" name="AutoShape 11"/>
              <p:cNvSpPr>
                <a:spLocks noChangeArrowheads="1"/>
              </p:cNvSpPr>
              <p:nvPr/>
            </p:nvSpPr>
            <p:spPr bwMode="auto">
              <a:xfrm>
                <a:off x="2018" y="3495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/>
                  <a:t>0</a:t>
                </a:r>
              </a:p>
            </p:txBody>
          </p:sp>
        </p:grpSp>
      </p:grpSp>
      <p:grpSp>
        <p:nvGrpSpPr>
          <p:cNvPr id="14348" name="Group 12"/>
          <p:cNvGrpSpPr>
            <a:grpSpLocks/>
          </p:cNvGrpSpPr>
          <p:nvPr/>
        </p:nvGrpSpPr>
        <p:grpSpPr bwMode="auto">
          <a:xfrm>
            <a:off x="6057901" y="4583112"/>
            <a:ext cx="854075" cy="1628774"/>
            <a:chOff x="2856" y="2887"/>
            <a:chExt cx="538" cy="1026"/>
          </a:xfrm>
        </p:grpSpPr>
        <p:grpSp>
          <p:nvGrpSpPr>
            <p:cNvPr id="14349" name="Group 13"/>
            <p:cNvGrpSpPr>
              <a:grpSpLocks/>
            </p:cNvGrpSpPr>
            <p:nvPr/>
          </p:nvGrpSpPr>
          <p:grpSpPr bwMode="auto">
            <a:xfrm>
              <a:off x="2856" y="2887"/>
              <a:ext cx="538" cy="683"/>
              <a:chOff x="2856" y="2887"/>
              <a:chExt cx="538" cy="683"/>
            </a:xfrm>
          </p:grpSpPr>
          <p:sp>
            <p:nvSpPr>
              <p:cNvPr id="14350" name="Line 14"/>
              <p:cNvSpPr>
                <a:spLocks noChangeShapeType="1"/>
              </p:cNvSpPr>
              <p:nvPr/>
            </p:nvSpPr>
            <p:spPr bwMode="auto">
              <a:xfrm flipV="1">
                <a:off x="3132" y="3156"/>
                <a:ext cx="1" cy="416"/>
              </a:xfrm>
              <a:prstGeom prst="line">
                <a:avLst/>
              </a:prstGeom>
              <a:noFill/>
              <a:ln w="19080">
                <a:solidFill>
                  <a:srgbClr val="330066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14351" name="Picture 1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6" y="2887"/>
                <a:ext cx="539" cy="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14352" name="Group 16"/>
            <p:cNvGrpSpPr>
              <a:grpSpLocks/>
            </p:cNvGrpSpPr>
            <p:nvPr/>
          </p:nvGrpSpPr>
          <p:grpSpPr bwMode="auto">
            <a:xfrm>
              <a:off x="3044" y="3621"/>
              <a:ext cx="221" cy="292"/>
              <a:chOff x="3044" y="3621"/>
              <a:chExt cx="221" cy="292"/>
            </a:xfrm>
          </p:grpSpPr>
          <p:sp>
            <p:nvSpPr>
              <p:cNvPr id="14353" name="Line 17"/>
              <p:cNvSpPr>
                <a:spLocks noChangeShapeType="1"/>
              </p:cNvSpPr>
              <p:nvPr/>
            </p:nvSpPr>
            <p:spPr bwMode="auto">
              <a:xfrm>
                <a:off x="3078" y="3679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354" name="Line 18"/>
              <p:cNvSpPr>
                <a:spLocks noChangeShapeType="1"/>
              </p:cNvSpPr>
              <p:nvPr/>
            </p:nvSpPr>
            <p:spPr bwMode="auto">
              <a:xfrm flipH="1">
                <a:off x="3185" y="3775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355" name="Line 19"/>
              <p:cNvSpPr>
                <a:spLocks noChangeShapeType="1"/>
              </p:cNvSpPr>
              <p:nvPr/>
            </p:nvSpPr>
            <p:spPr bwMode="auto">
              <a:xfrm flipH="1" flipV="1">
                <a:off x="3179" y="3678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356" name="AutoShape 20"/>
              <p:cNvSpPr>
                <a:spLocks noChangeArrowheads="1"/>
              </p:cNvSpPr>
              <p:nvPr/>
            </p:nvSpPr>
            <p:spPr bwMode="auto">
              <a:xfrm>
                <a:off x="3044" y="3621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/>
                  <a:t>1</a:t>
                </a:r>
              </a:p>
            </p:txBody>
          </p:sp>
        </p:grpSp>
      </p:grpSp>
      <p:grpSp>
        <p:nvGrpSpPr>
          <p:cNvPr id="14357" name="Group 21"/>
          <p:cNvGrpSpPr>
            <a:grpSpLocks/>
          </p:cNvGrpSpPr>
          <p:nvPr/>
        </p:nvGrpSpPr>
        <p:grpSpPr bwMode="auto">
          <a:xfrm>
            <a:off x="7566026" y="4678362"/>
            <a:ext cx="3668714" cy="1533524"/>
            <a:chOff x="3806" y="2947"/>
            <a:chExt cx="2311" cy="966"/>
          </a:xfrm>
        </p:grpSpPr>
        <p:grpSp>
          <p:nvGrpSpPr>
            <p:cNvPr id="14358" name="Group 22"/>
            <p:cNvGrpSpPr>
              <a:grpSpLocks/>
            </p:cNvGrpSpPr>
            <p:nvPr/>
          </p:nvGrpSpPr>
          <p:grpSpPr bwMode="auto">
            <a:xfrm>
              <a:off x="3806" y="2947"/>
              <a:ext cx="1211" cy="966"/>
              <a:chOff x="3806" y="2947"/>
              <a:chExt cx="1211" cy="966"/>
            </a:xfrm>
          </p:grpSpPr>
          <p:grpSp>
            <p:nvGrpSpPr>
              <p:cNvPr id="14359" name="Group 23"/>
              <p:cNvGrpSpPr>
                <a:grpSpLocks/>
              </p:cNvGrpSpPr>
              <p:nvPr/>
            </p:nvGrpSpPr>
            <p:grpSpPr bwMode="auto">
              <a:xfrm>
                <a:off x="4176" y="2947"/>
                <a:ext cx="612" cy="538"/>
                <a:chOff x="4176" y="2947"/>
                <a:chExt cx="612" cy="538"/>
              </a:xfrm>
            </p:grpSpPr>
            <p:sp>
              <p:nvSpPr>
                <p:cNvPr id="1436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4451" y="2959"/>
                  <a:ext cx="339" cy="258"/>
                </a:xfrm>
                <a:prstGeom prst="line">
                  <a:avLst/>
                </a:prstGeom>
                <a:noFill/>
                <a:ln w="19080">
                  <a:solidFill>
                    <a:srgbClr val="3300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4361" name="Picture 2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76" y="2947"/>
                  <a:ext cx="539" cy="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</a:extLst>
              </p:spPr>
            </p:pic>
          </p:grpSp>
          <p:grpSp>
            <p:nvGrpSpPr>
              <p:cNvPr id="14362" name="Group 26"/>
              <p:cNvGrpSpPr>
                <a:grpSpLocks/>
              </p:cNvGrpSpPr>
              <p:nvPr/>
            </p:nvGrpSpPr>
            <p:grpSpPr bwMode="auto">
              <a:xfrm>
                <a:off x="3806" y="3541"/>
                <a:ext cx="1211" cy="372"/>
                <a:chOff x="3806" y="3541"/>
                <a:chExt cx="1211" cy="372"/>
              </a:xfrm>
            </p:grpSpPr>
            <p:grpSp>
              <p:nvGrpSpPr>
                <p:cNvPr id="14363" name="Group 27"/>
                <p:cNvGrpSpPr>
                  <a:grpSpLocks/>
                </p:cNvGrpSpPr>
                <p:nvPr/>
              </p:nvGrpSpPr>
              <p:grpSpPr bwMode="auto">
                <a:xfrm>
                  <a:off x="4796" y="3621"/>
                  <a:ext cx="221" cy="292"/>
                  <a:chOff x="4796" y="3621"/>
                  <a:chExt cx="221" cy="292"/>
                </a:xfrm>
              </p:grpSpPr>
              <p:sp>
                <p:nvSpPr>
                  <p:cNvPr id="1436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4830" y="3679"/>
                    <a:ext cx="1" cy="174"/>
                  </a:xfrm>
                  <a:prstGeom prst="line">
                    <a:avLst/>
                  </a:prstGeom>
                  <a:noFill/>
                  <a:ln w="1908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65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37" y="3775"/>
                    <a:ext cx="80" cy="78"/>
                  </a:xfrm>
                  <a:prstGeom prst="line">
                    <a:avLst/>
                  </a:prstGeom>
                  <a:noFill/>
                  <a:ln w="1908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66" name="Line 3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931" y="3678"/>
                    <a:ext cx="80" cy="80"/>
                  </a:xfrm>
                  <a:prstGeom prst="line">
                    <a:avLst/>
                  </a:prstGeom>
                  <a:noFill/>
                  <a:ln w="1908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67" name="AutoShape 31"/>
                  <p:cNvSpPr>
                    <a:spLocks noChangeArrowheads="1"/>
                  </p:cNvSpPr>
                  <p:nvPr/>
                </p:nvSpPr>
                <p:spPr bwMode="auto">
                  <a:xfrm>
                    <a:off x="4796" y="3621"/>
                    <a:ext cx="211" cy="292"/>
                  </a:xfrm>
                  <a:prstGeom prst="roundRect">
                    <a:avLst>
                      <a:gd name="adj" fmla="val 468"/>
                    </a:avLst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r>
                      <a:rPr lang="en-GB" altLang="en-US"/>
                      <a:t>1</a:t>
                    </a:r>
                  </a:p>
                </p:txBody>
              </p:sp>
            </p:grpSp>
            <p:grpSp>
              <p:nvGrpSpPr>
                <p:cNvPr id="14368" name="Group 32"/>
                <p:cNvGrpSpPr>
                  <a:grpSpLocks/>
                </p:cNvGrpSpPr>
                <p:nvPr/>
              </p:nvGrpSpPr>
              <p:grpSpPr bwMode="auto">
                <a:xfrm>
                  <a:off x="4070" y="3621"/>
                  <a:ext cx="221" cy="292"/>
                  <a:chOff x="4070" y="3621"/>
                  <a:chExt cx="221" cy="292"/>
                </a:xfrm>
              </p:grpSpPr>
              <p:sp>
                <p:nvSpPr>
                  <p:cNvPr id="14369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4104" y="3679"/>
                    <a:ext cx="1" cy="174"/>
                  </a:xfrm>
                  <a:prstGeom prst="line">
                    <a:avLst/>
                  </a:prstGeom>
                  <a:noFill/>
                  <a:ln w="1908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70" name="Line 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11" y="3775"/>
                    <a:ext cx="80" cy="78"/>
                  </a:xfrm>
                  <a:prstGeom prst="line">
                    <a:avLst/>
                  </a:prstGeom>
                  <a:noFill/>
                  <a:ln w="1908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71" name="Line 3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05" y="3678"/>
                    <a:ext cx="80" cy="80"/>
                  </a:xfrm>
                  <a:prstGeom prst="line">
                    <a:avLst/>
                  </a:prstGeom>
                  <a:noFill/>
                  <a:ln w="1908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72" name="AutoShape 36"/>
                  <p:cNvSpPr>
                    <a:spLocks noChangeArrowheads="1"/>
                  </p:cNvSpPr>
                  <p:nvPr/>
                </p:nvSpPr>
                <p:spPr bwMode="auto">
                  <a:xfrm>
                    <a:off x="4070" y="3621"/>
                    <a:ext cx="211" cy="292"/>
                  </a:xfrm>
                  <a:prstGeom prst="roundRect">
                    <a:avLst>
                      <a:gd name="adj" fmla="val 468"/>
                    </a:avLst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r>
                      <a:rPr lang="en-GB" altLang="en-US"/>
                      <a:t>0</a:t>
                    </a:r>
                  </a:p>
                </p:txBody>
              </p:sp>
            </p:grpSp>
            <p:sp>
              <p:nvSpPr>
                <p:cNvPr id="14373" name="AutoShape 37"/>
                <p:cNvSpPr>
                  <a:spLocks noChangeArrowheads="1"/>
                </p:cNvSpPr>
                <p:nvPr/>
              </p:nvSpPr>
              <p:spPr bwMode="auto">
                <a:xfrm>
                  <a:off x="3806" y="3541"/>
                  <a:ext cx="1050" cy="370"/>
                </a:xfrm>
                <a:prstGeom prst="roundRect">
                  <a:avLst>
                    <a:gd name="adj" fmla="val 273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GB" altLang="en-US" sz="3200" dirty="0"/>
                    <a:t>c</a:t>
                  </a:r>
                  <a:r>
                    <a:rPr lang="en-GB" altLang="en-US" sz="3200" baseline="-25000" dirty="0"/>
                    <a:t>0</a:t>
                  </a:r>
                  <a:r>
                    <a:rPr lang="en-GB" altLang="en-US" sz="3200" dirty="0"/>
                    <a:t>    +  c</a:t>
                  </a:r>
                  <a:r>
                    <a:rPr lang="en-GB" altLang="en-US" sz="3200" baseline="-25000" dirty="0"/>
                    <a:t>1</a:t>
                  </a:r>
                </a:p>
              </p:txBody>
            </p:sp>
          </p:grpSp>
        </p:grpSp>
        <p:sp>
          <p:nvSpPr>
            <p:cNvPr id="14374" name="AutoShape 38"/>
            <p:cNvSpPr>
              <a:spLocks noChangeArrowheads="1"/>
            </p:cNvSpPr>
            <p:nvPr/>
          </p:nvSpPr>
          <p:spPr bwMode="auto">
            <a:xfrm>
              <a:off x="5007" y="3279"/>
              <a:ext cx="1110" cy="292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FF99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dirty="0">
                  <a:solidFill>
                    <a:srgbClr val="FF9900"/>
                  </a:solidFill>
                </a:rPr>
                <a:t>|c</a:t>
              </a:r>
              <a:r>
                <a:rPr lang="en-GB" altLang="en-US" baseline="-25000" dirty="0">
                  <a:solidFill>
                    <a:srgbClr val="FF9900"/>
                  </a:solidFill>
                </a:rPr>
                <a:t>0</a:t>
              </a:r>
              <a:r>
                <a:rPr lang="en-GB" altLang="en-US" dirty="0">
                  <a:solidFill>
                    <a:srgbClr val="FF9900"/>
                  </a:solidFill>
                  <a:cs typeface="Times New Roman" panose="02020603050405020304" pitchFamily="18" charset="0"/>
                </a:rPr>
                <a:t>|</a:t>
              </a:r>
              <a:r>
                <a:rPr lang="en-GB" altLang="en-US" baseline="30000" dirty="0">
                  <a:solidFill>
                    <a:srgbClr val="FF9900"/>
                  </a:solidFill>
                </a:rPr>
                <a:t>2</a:t>
              </a:r>
              <a:r>
                <a:rPr lang="en-GB" altLang="en-US" dirty="0">
                  <a:solidFill>
                    <a:srgbClr val="FF9900"/>
                  </a:solidFill>
                </a:rPr>
                <a:t>+|c</a:t>
              </a:r>
              <a:r>
                <a:rPr lang="en-GB" altLang="en-US" baseline="-25000" dirty="0">
                  <a:solidFill>
                    <a:srgbClr val="FF9900"/>
                  </a:solidFill>
                </a:rPr>
                <a:t>1</a:t>
              </a:r>
              <a:r>
                <a:rPr lang="en-GB" altLang="en-US" dirty="0">
                  <a:solidFill>
                    <a:srgbClr val="FF9900"/>
                  </a:solidFill>
                </a:rPr>
                <a:t>|</a:t>
              </a:r>
              <a:r>
                <a:rPr lang="en-GB" altLang="en-US" baseline="30000" dirty="0">
                  <a:solidFill>
                    <a:srgbClr val="FF9900"/>
                  </a:solidFill>
                </a:rPr>
                <a:t>2</a:t>
              </a:r>
              <a:r>
                <a:rPr lang="en-GB" altLang="en-US" dirty="0">
                  <a:solidFill>
                    <a:srgbClr val="FF9900"/>
                  </a:solidFill>
                </a:rPr>
                <a:t> = 1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510" y="808038"/>
            <a:ext cx="3731474" cy="14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96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Measurement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2114427" y="2596848"/>
            <a:ext cx="7818437" cy="434181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If a qubit is realized by the spin of an electron, it is possible to measure the qubit value by passing the electron through a magnetic field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If the qubit encodes a |0&gt; then it will be deflected upward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If the qubit encodes a |1&gt; then it will be deflected downward</a:t>
            </a:r>
          </a:p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007" y="1078147"/>
            <a:ext cx="36385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051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053"/>
            <a:ext cx="10515600" cy="1325563"/>
          </a:xfrm>
        </p:spPr>
        <p:txBody>
          <a:bodyPr/>
          <a:lstStyle/>
          <a:p>
            <a:r>
              <a:rPr lang="en-US" dirty="0" smtClean="0"/>
              <a:t>Syllabus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1081"/>
            <a:ext cx="5892845" cy="53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Superposition Measurement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2918128"/>
            <a:ext cx="8231188" cy="3217559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If the qubit is in a superposition state it cannot </a:t>
            </a:r>
            <a:r>
              <a:rPr lang="en-GB" altLang="en-US" dirty="0" smtClean="0"/>
              <a:t>determine </a:t>
            </a:r>
            <a:r>
              <a:rPr lang="en-GB" altLang="en-US" dirty="0"/>
              <a:t>if it will deflect up or down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However, the probability of each possible deflection can be found</a:t>
            </a:r>
          </a:p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3403601" y="4687886"/>
            <a:ext cx="1922463" cy="1533524"/>
            <a:chOff x="1184" y="2953"/>
            <a:chExt cx="1211" cy="966"/>
          </a:xfrm>
        </p:grpSpPr>
        <p:grpSp>
          <p:nvGrpSpPr>
            <p:cNvPr id="16388" name="Group 4"/>
            <p:cNvGrpSpPr>
              <a:grpSpLocks/>
            </p:cNvGrpSpPr>
            <p:nvPr/>
          </p:nvGrpSpPr>
          <p:grpSpPr bwMode="auto">
            <a:xfrm>
              <a:off x="1554" y="2953"/>
              <a:ext cx="612" cy="538"/>
              <a:chOff x="1554" y="2953"/>
              <a:chExt cx="612" cy="538"/>
            </a:xfrm>
          </p:grpSpPr>
          <p:sp>
            <p:nvSpPr>
              <p:cNvPr id="16389" name="Line 5"/>
              <p:cNvSpPr>
                <a:spLocks noChangeShapeType="1"/>
              </p:cNvSpPr>
              <p:nvPr/>
            </p:nvSpPr>
            <p:spPr bwMode="auto">
              <a:xfrm flipH="1">
                <a:off x="1829" y="2965"/>
                <a:ext cx="339" cy="258"/>
              </a:xfrm>
              <a:prstGeom prst="line">
                <a:avLst/>
              </a:prstGeom>
              <a:noFill/>
              <a:ln w="19080">
                <a:solidFill>
                  <a:srgbClr val="330066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1639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4" y="2953"/>
                <a:ext cx="539" cy="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16391" name="Group 7"/>
            <p:cNvGrpSpPr>
              <a:grpSpLocks/>
            </p:cNvGrpSpPr>
            <p:nvPr/>
          </p:nvGrpSpPr>
          <p:grpSpPr bwMode="auto">
            <a:xfrm>
              <a:off x="1184" y="3547"/>
              <a:ext cx="1211" cy="372"/>
              <a:chOff x="1184" y="3547"/>
              <a:chExt cx="1211" cy="372"/>
            </a:xfrm>
          </p:grpSpPr>
          <p:grpSp>
            <p:nvGrpSpPr>
              <p:cNvPr id="16392" name="Group 8"/>
              <p:cNvGrpSpPr>
                <a:grpSpLocks/>
              </p:cNvGrpSpPr>
              <p:nvPr/>
            </p:nvGrpSpPr>
            <p:grpSpPr bwMode="auto">
              <a:xfrm>
                <a:off x="2174" y="3627"/>
                <a:ext cx="221" cy="292"/>
                <a:chOff x="2174" y="3627"/>
                <a:chExt cx="221" cy="292"/>
              </a:xfrm>
            </p:grpSpPr>
            <p:sp>
              <p:nvSpPr>
                <p:cNvPr id="16393" name="Line 9"/>
                <p:cNvSpPr>
                  <a:spLocks noChangeShapeType="1"/>
                </p:cNvSpPr>
                <p:nvPr/>
              </p:nvSpPr>
              <p:spPr bwMode="auto">
                <a:xfrm>
                  <a:off x="2208" y="3685"/>
                  <a:ext cx="1" cy="174"/>
                </a:xfrm>
                <a:prstGeom prst="line">
                  <a:avLst/>
                </a:prstGeom>
                <a:noFill/>
                <a:ln w="190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394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15" y="3781"/>
                  <a:ext cx="80" cy="78"/>
                </a:xfrm>
                <a:prstGeom prst="line">
                  <a:avLst/>
                </a:prstGeom>
                <a:noFill/>
                <a:ln w="190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395" name="Line 11"/>
                <p:cNvSpPr>
                  <a:spLocks noChangeShapeType="1"/>
                </p:cNvSpPr>
                <p:nvPr/>
              </p:nvSpPr>
              <p:spPr bwMode="auto">
                <a:xfrm flipH="1" flipV="1">
                  <a:off x="2309" y="3684"/>
                  <a:ext cx="80" cy="80"/>
                </a:xfrm>
                <a:prstGeom prst="line">
                  <a:avLst/>
                </a:prstGeom>
                <a:noFill/>
                <a:ln w="190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396" name="AutoShape 12"/>
                <p:cNvSpPr>
                  <a:spLocks noChangeArrowheads="1"/>
                </p:cNvSpPr>
                <p:nvPr/>
              </p:nvSpPr>
              <p:spPr bwMode="auto">
                <a:xfrm>
                  <a:off x="2174" y="3627"/>
                  <a:ext cx="211" cy="292"/>
                </a:xfrm>
                <a:prstGeom prst="roundRect">
                  <a:avLst>
                    <a:gd name="adj" fmla="val 468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GB" altLang="en-US"/>
                    <a:t>1</a:t>
                  </a:r>
                </a:p>
              </p:txBody>
            </p:sp>
          </p:grpSp>
          <p:grpSp>
            <p:nvGrpSpPr>
              <p:cNvPr id="16397" name="Group 13"/>
              <p:cNvGrpSpPr>
                <a:grpSpLocks/>
              </p:cNvGrpSpPr>
              <p:nvPr/>
            </p:nvGrpSpPr>
            <p:grpSpPr bwMode="auto">
              <a:xfrm>
                <a:off x="1448" y="3627"/>
                <a:ext cx="221" cy="292"/>
                <a:chOff x="1448" y="3627"/>
                <a:chExt cx="221" cy="292"/>
              </a:xfrm>
            </p:grpSpPr>
            <p:sp>
              <p:nvSpPr>
                <p:cNvPr id="16398" name="Line 14"/>
                <p:cNvSpPr>
                  <a:spLocks noChangeShapeType="1"/>
                </p:cNvSpPr>
                <p:nvPr/>
              </p:nvSpPr>
              <p:spPr bwMode="auto">
                <a:xfrm>
                  <a:off x="1482" y="3685"/>
                  <a:ext cx="1" cy="174"/>
                </a:xfrm>
                <a:prstGeom prst="line">
                  <a:avLst/>
                </a:prstGeom>
                <a:noFill/>
                <a:ln w="190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399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589" y="3781"/>
                  <a:ext cx="80" cy="78"/>
                </a:xfrm>
                <a:prstGeom prst="line">
                  <a:avLst/>
                </a:prstGeom>
                <a:noFill/>
                <a:ln w="190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400" name="Line 16"/>
                <p:cNvSpPr>
                  <a:spLocks noChangeShapeType="1"/>
                </p:cNvSpPr>
                <p:nvPr/>
              </p:nvSpPr>
              <p:spPr bwMode="auto">
                <a:xfrm flipH="1" flipV="1">
                  <a:off x="1583" y="3684"/>
                  <a:ext cx="80" cy="80"/>
                </a:xfrm>
                <a:prstGeom prst="line">
                  <a:avLst/>
                </a:prstGeom>
                <a:noFill/>
                <a:ln w="1908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401" name="AutoShape 17"/>
                <p:cNvSpPr>
                  <a:spLocks noChangeArrowheads="1"/>
                </p:cNvSpPr>
                <p:nvPr/>
              </p:nvSpPr>
              <p:spPr bwMode="auto">
                <a:xfrm>
                  <a:off x="1448" y="3627"/>
                  <a:ext cx="211" cy="292"/>
                </a:xfrm>
                <a:prstGeom prst="roundRect">
                  <a:avLst>
                    <a:gd name="adj" fmla="val 468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GB" altLang="en-US"/>
                    <a:t>0</a:t>
                  </a:r>
                </a:p>
              </p:txBody>
            </p:sp>
          </p:grpSp>
          <p:sp>
            <p:nvSpPr>
              <p:cNvPr id="16402" name="AutoShape 18"/>
              <p:cNvSpPr>
                <a:spLocks noChangeArrowheads="1"/>
              </p:cNvSpPr>
              <p:nvPr/>
            </p:nvSpPr>
            <p:spPr bwMode="auto">
              <a:xfrm>
                <a:off x="1184" y="3547"/>
                <a:ext cx="1050" cy="370"/>
              </a:xfrm>
              <a:prstGeom prst="roundRect">
                <a:avLst>
                  <a:gd name="adj" fmla="val 273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3200"/>
                  <a:t>c</a:t>
                </a:r>
                <a:r>
                  <a:rPr lang="en-GB" altLang="en-US" sz="3200" baseline="-25000"/>
                  <a:t>0</a:t>
                </a:r>
                <a:r>
                  <a:rPr lang="en-GB" altLang="en-US" sz="3200"/>
                  <a:t>    +  c</a:t>
                </a:r>
                <a:r>
                  <a:rPr lang="en-GB" altLang="en-US" sz="3200" baseline="-25000"/>
                  <a:t>1</a:t>
                </a:r>
              </a:p>
            </p:txBody>
          </p:sp>
        </p:grpSp>
      </p:grpSp>
      <p:grpSp>
        <p:nvGrpSpPr>
          <p:cNvPr id="16403" name="Group 19"/>
          <p:cNvGrpSpPr>
            <a:grpSpLocks/>
          </p:cNvGrpSpPr>
          <p:nvPr/>
        </p:nvGrpSpPr>
        <p:grpSpPr bwMode="auto">
          <a:xfrm>
            <a:off x="5756276" y="4564060"/>
            <a:ext cx="3154363" cy="552449"/>
            <a:chOff x="2666" y="2875"/>
            <a:chExt cx="1987" cy="348"/>
          </a:xfrm>
        </p:grpSpPr>
        <p:grpSp>
          <p:nvGrpSpPr>
            <p:cNvPr id="16404" name="Group 20"/>
            <p:cNvGrpSpPr>
              <a:grpSpLocks/>
            </p:cNvGrpSpPr>
            <p:nvPr/>
          </p:nvGrpSpPr>
          <p:grpSpPr bwMode="auto">
            <a:xfrm>
              <a:off x="2666" y="2913"/>
              <a:ext cx="1409" cy="310"/>
              <a:chOff x="2666" y="2913"/>
              <a:chExt cx="1409" cy="310"/>
            </a:xfrm>
          </p:grpSpPr>
          <p:sp>
            <p:nvSpPr>
              <p:cNvPr id="16405" name="AutoShape 21"/>
              <p:cNvSpPr>
                <a:spLocks noChangeArrowheads="1"/>
              </p:cNvSpPr>
              <p:nvPr/>
            </p:nvSpPr>
            <p:spPr bwMode="auto">
              <a:xfrm>
                <a:off x="2666" y="2913"/>
                <a:ext cx="1233" cy="292"/>
              </a:xfrm>
              <a:prstGeom prst="roundRect">
                <a:avLst>
                  <a:gd name="adj" fmla="val 34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FF99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FF9900"/>
                    </a:solidFill>
                  </a:rPr>
                  <a:t>Probability of </a:t>
                </a:r>
              </a:p>
            </p:txBody>
          </p:sp>
          <p:grpSp>
            <p:nvGrpSpPr>
              <p:cNvPr id="16406" name="Group 22"/>
              <p:cNvGrpSpPr>
                <a:grpSpLocks/>
              </p:cNvGrpSpPr>
              <p:nvPr/>
            </p:nvGrpSpPr>
            <p:grpSpPr bwMode="auto">
              <a:xfrm>
                <a:off x="3854" y="2931"/>
                <a:ext cx="221" cy="292"/>
                <a:chOff x="3854" y="2931"/>
                <a:chExt cx="221" cy="292"/>
              </a:xfrm>
            </p:grpSpPr>
            <p:sp>
              <p:nvSpPr>
                <p:cNvPr id="16407" name="Line 23"/>
                <p:cNvSpPr>
                  <a:spLocks noChangeShapeType="1"/>
                </p:cNvSpPr>
                <p:nvPr/>
              </p:nvSpPr>
              <p:spPr bwMode="auto">
                <a:xfrm>
                  <a:off x="3888" y="2989"/>
                  <a:ext cx="1" cy="174"/>
                </a:xfrm>
                <a:prstGeom prst="line">
                  <a:avLst/>
                </a:prstGeom>
                <a:noFill/>
                <a:ln w="19080">
                  <a:solidFill>
                    <a:srgbClr val="CC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408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3995" y="3085"/>
                  <a:ext cx="80" cy="78"/>
                </a:xfrm>
                <a:prstGeom prst="line">
                  <a:avLst/>
                </a:prstGeom>
                <a:noFill/>
                <a:ln w="19080">
                  <a:solidFill>
                    <a:srgbClr val="CC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409" name="Line 25"/>
                <p:cNvSpPr>
                  <a:spLocks noChangeShapeType="1"/>
                </p:cNvSpPr>
                <p:nvPr/>
              </p:nvSpPr>
              <p:spPr bwMode="auto">
                <a:xfrm flipH="1" flipV="1">
                  <a:off x="3989" y="2988"/>
                  <a:ext cx="80" cy="80"/>
                </a:xfrm>
                <a:prstGeom prst="line">
                  <a:avLst/>
                </a:prstGeom>
                <a:noFill/>
                <a:ln w="19080">
                  <a:solidFill>
                    <a:srgbClr val="CC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410" name="AutoShape 26"/>
                <p:cNvSpPr>
                  <a:spLocks noChangeArrowheads="1"/>
                </p:cNvSpPr>
                <p:nvPr/>
              </p:nvSpPr>
              <p:spPr bwMode="auto">
                <a:xfrm>
                  <a:off x="3854" y="2931"/>
                  <a:ext cx="211" cy="292"/>
                </a:xfrm>
                <a:prstGeom prst="roundRect">
                  <a:avLst>
                    <a:gd name="adj" fmla="val 468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buClr>
                      <a:srgbClr val="FF99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GB" altLang="en-US">
                      <a:solidFill>
                        <a:srgbClr val="FF9900"/>
                      </a:solidFill>
                    </a:rPr>
                    <a:t>0</a:t>
                  </a:r>
                </a:p>
              </p:txBody>
            </p:sp>
          </p:grpSp>
        </p:grpSp>
        <p:grpSp>
          <p:nvGrpSpPr>
            <p:cNvPr id="16411" name="Group 27"/>
            <p:cNvGrpSpPr>
              <a:grpSpLocks/>
            </p:cNvGrpSpPr>
            <p:nvPr/>
          </p:nvGrpSpPr>
          <p:grpSpPr bwMode="auto">
            <a:xfrm>
              <a:off x="4244" y="2875"/>
              <a:ext cx="409" cy="342"/>
              <a:chOff x="4244" y="2875"/>
              <a:chExt cx="409" cy="342"/>
            </a:xfrm>
          </p:grpSpPr>
          <p:sp>
            <p:nvSpPr>
              <p:cNvPr id="16412" name="Line 28"/>
              <p:cNvSpPr>
                <a:spLocks noChangeShapeType="1"/>
              </p:cNvSpPr>
              <p:nvPr/>
            </p:nvSpPr>
            <p:spPr bwMode="auto">
              <a:xfrm>
                <a:off x="4278" y="2989"/>
                <a:ext cx="1" cy="192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413" name="AutoShape 29"/>
              <p:cNvSpPr>
                <a:spLocks noChangeArrowheads="1"/>
              </p:cNvSpPr>
              <p:nvPr/>
            </p:nvSpPr>
            <p:spPr bwMode="auto">
              <a:xfrm>
                <a:off x="4244" y="2925"/>
                <a:ext cx="265" cy="292"/>
              </a:xfrm>
              <a:prstGeom prst="roundRect">
                <a:avLst>
                  <a:gd name="adj" fmla="val 375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FF99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FF9900"/>
                    </a:solidFill>
                  </a:rPr>
                  <a:t>c</a:t>
                </a:r>
                <a:r>
                  <a:rPr lang="en-GB" altLang="en-US" baseline="-25000">
                    <a:solidFill>
                      <a:srgbClr val="FF9900"/>
                    </a:solidFill>
                  </a:rPr>
                  <a:t>0</a:t>
                </a:r>
              </a:p>
            </p:txBody>
          </p:sp>
          <p:sp>
            <p:nvSpPr>
              <p:cNvPr id="16414" name="Line 30"/>
              <p:cNvSpPr>
                <a:spLocks noChangeShapeType="1"/>
              </p:cNvSpPr>
              <p:nvPr/>
            </p:nvSpPr>
            <p:spPr bwMode="auto">
              <a:xfrm>
                <a:off x="4482" y="2989"/>
                <a:ext cx="1" cy="192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415" name="AutoShape 31"/>
              <p:cNvSpPr>
                <a:spLocks noChangeArrowheads="1"/>
              </p:cNvSpPr>
              <p:nvPr/>
            </p:nvSpPr>
            <p:spPr bwMode="auto">
              <a:xfrm>
                <a:off x="4466" y="2875"/>
                <a:ext cx="187" cy="234"/>
              </a:xfrm>
              <a:prstGeom prst="roundRect">
                <a:avLst>
                  <a:gd name="adj" fmla="val 52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FF99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1800">
                    <a:solidFill>
                      <a:srgbClr val="FF9900"/>
                    </a:solidFill>
                  </a:rPr>
                  <a:t>2</a:t>
                </a:r>
              </a:p>
            </p:txBody>
          </p:sp>
        </p:grpSp>
        <p:sp>
          <p:nvSpPr>
            <p:cNvPr id="16416" name="Line 32"/>
            <p:cNvSpPr>
              <a:spLocks noChangeShapeType="1"/>
            </p:cNvSpPr>
            <p:nvPr/>
          </p:nvSpPr>
          <p:spPr bwMode="auto">
            <a:xfrm>
              <a:off x="4122" y="3073"/>
              <a:ext cx="114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417" name="Group 33"/>
          <p:cNvGrpSpPr>
            <a:grpSpLocks/>
          </p:cNvGrpSpPr>
          <p:nvPr/>
        </p:nvGrpSpPr>
        <p:grpSpPr bwMode="auto">
          <a:xfrm>
            <a:off x="5756276" y="5221284"/>
            <a:ext cx="3154363" cy="552449"/>
            <a:chOff x="2666" y="3289"/>
            <a:chExt cx="1987" cy="348"/>
          </a:xfrm>
        </p:grpSpPr>
        <p:grpSp>
          <p:nvGrpSpPr>
            <p:cNvPr id="16418" name="Group 34"/>
            <p:cNvGrpSpPr>
              <a:grpSpLocks/>
            </p:cNvGrpSpPr>
            <p:nvPr/>
          </p:nvGrpSpPr>
          <p:grpSpPr bwMode="auto">
            <a:xfrm>
              <a:off x="2666" y="3327"/>
              <a:ext cx="1409" cy="310"/>
              <a:chOff x="2666" y="3327"/>
              <a:chExt cx="1409" cy="310"/>
            </a:xfrm>
          </p:grpSpPr>
          <p:sp>
            <p:nvSpPr>
              <p:cNvPr id="16419" name="AutoShape 35"/>
              <p:cNvSpPr>
                <a:spLocks noChangeArrowheads="1"/>
              </p:cNvSpPr>
              <p:nvPr/>
            </p:nvSpPr>
            <p:spPr bwMode="auto">
              <a:xfrm>
                <a:off x="2666" y="3327"/>
                <a:ext cx="1233" cy="292"/>
              </a:xfrm>
              <a:prstGeom prst="roundRect">
                <a:avLst>
                  <a:gd name="adj" fmla="val 34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FF99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FF9900"/>
                    </a:solidFill>
                  </a:rPr>
                  <a:t>Probability of </a:t>
                </a:r>
              </a:p>
            </p:txBody>
          </p:sp>
          <p:grpSp>
            <p:nvGrpSpPr>
              <p:cNvPr id="16420" name="Group 36"/>
              <p:cNvGrpSpPr>
                <a:grpSpLocks/>
              </p:cNvGrpSpPr>
              <p:nvPr/>
            </p:nvGrpSpPr>
            <p:grpSpPr bwMode="auto">
              <a:xfrm>
                <a:off x="3854" y="3345"/>
                <a:ext cx="221" cy="292"/>
                <a:chOff x="3854" y="3345"/>
                <a:chExt cx="221" cy="292"/>
              </a:xfrm>
            </p:grpSpPr>
            <p:sp>
              <p:nvSpPr>
                <p:cNvPr id="16421" name="Line 37"/>
                <p:cNvSpPr>
                  <a:spLocks noChangeShapeType="1"/>
                </p:cNvSpPr>
                <p:nvPr/>
              </p:nvSpPr>
              <p:spPr bwMode="auto">
                <a:xfrm>
                  <a:off x="3888" y="3403"/>
                  <a:ext cx="1" cy="174"/>
                </a:xfrm>
                <a:prstGeom prst="line">
                  <a:avLst/>
                </a:prstGeom>
                <a:noFill/>
                <a:ln w="19080">
                  <a:solidFill>
                    <a:srgbClr val="CC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42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3995" y="3499"/>
                  <a:ext cx="80" cy="78"/>
                </a:xfrm>
                <a:prstGeom prst="line">
                  <a:avLst/>
                </a:prstGeom>
                <a:noFill/>
                <a:ln w="19080">
                  <a:solidFill>
                    <a:srgbClr val="CC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42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3989" y="3402"/>
                  <a:ext cx="80" cy="80"/>
                </a:xfrm>
                <a:prstGeom prst="line">
                  <a:avLst/>
                </a:prstGeom>
                <a:noFill/>
                <a:ln w="19080">
                  <a:solidFill>
                    <a:srgbClr val="CC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424" name="AutoShape 40"/>
                <p:cNvSpPr>
                  <a:spLocks noChangeArrowheads="1"/>
                </p:cNvSpPr>
                <p:nvPr/>
              </p:nvSpPr>
              <p:spPr bwMode="auto">
                <a:xfrm>
                  <a:off x="3854" y="3345"/>
                  <a:ext cx="211" cy="292"/>
                </a:xfrm>
                <a:prstGeom prst="roundRect">
                  <a:avLst>
                    <a:gd name="adj" fmla="val 468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buClr>
                      <a:srgbClr val="FF99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GB" altLang="en-US">
                      <a:solidFill>
                        <a:srgbClr val="FF9900"/>
                      </a:solidFill>
                    </a:rPr>
                    <a:t>1</a:t>
                  </a:r>
                </a:p>
              </p:txBody>
            </p:sp>
          </p:grpSp>
        </p:grpSp>
        <p:grpSp>
          <p:nvGrpSpPr>
            <p:cNvPr id="16425" name="Group 41"/>
            <p:cNvGrpSpPr>
              <a:grpSpLocks/>
            </p:cNvGrpSpPr>
            <p:nvPr/>
          </p:nvGrpSpPr>
          <p:grpSpPr bwMode="auto">
            <a:xfrm>
              <a:off x="4244" y="3289"/>
              <a:ext cx="409" cy="342"/>
              <a:chOff x="4244" y="3289"/>
              <a:chExt cx="409" cy="342"/>
            </a:xfrm>
          </p:grpSpPr>
          <p:sp>
            <p:nvSpPr>
              <p:cNvPr id="16426" name="Line 42"/>
              <p:cNvSpPr>
                <a:spLocks noChangeShapeType="1"/>
              </p:cNvSpPr>
              <p:nvPr/>
            </p:nvSpPr>
            <p:spPr bwMode="auto">
              <a:xfrm>
                <a:off x="4278" y="3403"/>
                <a:ext cx="1" cy="192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427" name="AutoShape 43"/>
              <p:cNvSpPr>
                <a:spLocks noChangeArrowheads="1"/>
              </p:cNvSpPr>
              <p:nvPr/>
            </p:nvSpPr>
            <p:spPr bwMode="auto">
              <a:xfrm>
                <a:off x="4244" y="3339"/>
                <a:ext cx="265" cy="292"/>
              </a:xfrm>
              <a:prstGeom prst="roundRect">
                <a:avLst>
                  <a:gd name="adj" fmla="val 375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FF99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FF9900"/>
                    </a:solidFill>
                  </a:rPr>
                  <a:t>c</a:t>
                </a:r>
                <a:r>
                  <a:rPr lang="en-GB" altLang="en-US" baseline="-25000">
                    <a:solidFill>
                      <a:srgbClr val="FF9900"/>
                    </a:solidFill>
                  </a:rPr>
                  <a:t>1</a:t>
                </a:r>
              </a:p>
            </p:txBody>
          </p:sp>
          <p:sp>
            <p:nvSpPr>
              <p:cNvPr id="16428" name="Line 44"/>
              <p:cNvSpPr>
                <a:spLocks noChangeShapeType="1"/>
              </p:cNvSpPr>
              <p:nvPr/>
            </p:nvSpPr>
            <p:spPr bwMode="auto">
              <a:xfrm>
                <a:off x="4482" y="3403"/>
                <a:ext cx="1" cy="192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429" name="AutoShape 45"/>
              <p:cNvSpPr>
                <a:spLocks noChangeArrowheads="1"/>
              </p:cNvSpPr>
              <p:nvPr/>
            </p:nvSpPr>
            <p:spPr bwMode="auto">
              <a:xfrm>
                <a:off x="4466" y="3289"/>
                <a:ext cx="187" cy="234"/>
              </a:xfrm>
              <a:prstGeom prst="roundRect">
                <a:avLst>
                  <a:gd name="adj" fmla="val 52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FF99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1800">
                    <a:solidFill>
                      <a:srgbClr val="FF9900"/>
                    </a:solidFill>
                  </a:rPr>
                  <a:t>2</a:t>
                </a:r>
              </a:p>
            </p:txBody>
          </p:sp>
        </p:grpSp>
        <p:sp>
          <p:nvSpPr>
            <p:cNvPr id="16430" name="Line 46"/>
            <p:cNvSpPr>
              <a:spLocks noChangeShapeType="1"/>
            </p:cNvSpPr>
            <p:nvPr/>
          </p:nvSpPr>
          <p:spPr bwMode="auto">
            <a:xfrm>
              <a:off x="4122" y="3487"/>
              <a:ext cx="114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72517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2068514" y="2887664"/>
            <a:ext cx="8040687" cy="77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4400"/>
              <a:t>Quantum Computing History</a:t>
            </a:r>
          </a:p>
        </p:txBody>
      </p:sp>
    </p:spTree>
    <p:extLst>
      <p:ext uri="{BB962C8B-B14F-4D97-AF65-F5344CB8AC3E}">
        <p14:creationId xmlns:p14="http://schemas.microsoft.com/office/powerpoint/2010/main" val="11647874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History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>
          <a:xfrm>
            <a:off x="2185988" y="2488758"/>
            <a:ext cx="7772400" cy="176519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fontScale="92500"/>
          </a:bodyPr>
          <a:lstStyle/>
          <a:p>
            <a:pPr>
              <a:lnSpc>
                <a:spcPct val="89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In the 1970’s </a:t>
            </a:r>
            <a:r>
              <a:rPr lang="en-GB" altLang="en-US" sz="2400" dirty="0" err="1"/>
              <a:t>Fredkin</a:t>
            </a:r>
            <a:r>
              <a:rPr lang="en-GB" altLang="en-US" sz="2400" dirty="0"/>
              <a:t>, </a:t>
            </a:r>
            <a:r>
              <a:rPr lang="en-GB" altLang="en-US" sz="2400" dirty="0" err="1"/>
              <a:t>Toffoli</a:t>
            </a:r>
            <a:r>
              <a:rPr lang="en-GB" altLang="en-US" sz="2400" dirty="0"/>
              <a:t>, Bennett and others began to look into the possibility of reversible computation to avoid power loss.</a:t>
            </a:r>
          </a:p>
          <a:p>
            <a:pPr lvl="1"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Since quantum mechanics is reversible, a possible link between computing and quantum devices was suggested</a:t>
            </a:r>
            <a:br>
              <a:rPr lang="en-GB" altLang="en-US" sz="2200" dirty="0"/>
            </a:br>
            <a:endParaRPr lang="en-GB" altLang="en-US" sz="2200" dirty="0"/>
          </a:p>
          <a:p>
            <a:pPr marL="0" indent="0">
              <a:lnSpc>
                <a:spcPct val="89000"/>
              </a:lnSpc>
              <a:spcBef>
                <a:spcPts val="525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286" y="761999"/>
            <a:ext cx="2020252" cy="15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7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History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>
          <a:xfrm>
            <a:off x="2185988" y="2488758"/>
            <a:ext cx="7772400" cy="371678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fontScale="92500" lnSpcReduction="10000"/>
          </a:bodyPr>
          <a:lstStyle/>
          <a:p>
            <a:pPr>
              <a:lnSpc>
                <a:spcPct val="89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In the 1970’s </a:t>
            </a:r>
            <a:r>
              <a:rPr lang="en-GB" altLang="en-US" sz="2400" dirty="0" err="1"/>
              <a:t>Fredkin</a:t>
            </a:r>
            <a:r>
              <a:rPr lang="en-GB" altLang="en-US" sz="2400" dirty="0"/>
              <a:t>, </a:t>
            </a:r>
            <a:r>
              <a:rPr lang="en-GB" altLang="en-US" sz="2400" dirty="0" err="1"/>
              <a:t>Toffoli</a:t>
            </a:r>
            <a:r>
              <a:rPr lang="en-GB" altLang="en-US" sz="2400" dirty="0"/>
              <a:t>, Bennett and others began to look into the possibility of reversible computation to avoid power loss.</a:t>
            </a:r>
          </a:p>
          <a:p>
            <a:pPr lvl="1"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Since quantum mechanics is reversible, a possible link between computing and quantum devices was suggested</a:t>
            </a:r>
            <a:br>
              <a:rPr lang="en-GB" altLang="en-US" sz="2200" dirty="0"/>
            </a:br>
            <a:endParaRPr lang="en-GB" altLang="en-US" sz="2200" dirty="0"/>
          </a:p>
          <a:p>
            <a:pPr>
              <a:lnSpc>
                <a:spcPct val="89000"/>
              </a:lnSpc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 Some early work on quantum computation occurred in the 80’s</a:t>
            </a:r>
          </a:p>
          <a:p>
            <a:pPr lvl="1"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Benioff 1980,1982 explored a connection between quantum systems and a Turing machine</a:t>
            </a:r>
          </a:p>
          <a:p>
            <a:pPr lvl="1"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Feynman 1982, 1986 suggested that quantum systems could simulate reversible digital circuits</a:t>
            </a:r>
          </a:p>
          <a:p>
            <a:pPr lvl="1"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Deutsch 1985 defined a quantum level XOR mechanism</a:t>
            </a:r>
          </a:p>
          <a:p>
            <a:pPr>
              <a:lnSpc>
                <a:spcPct val="89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702" y="761999"/>
            <a:ext cx="2067960" cy="15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52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4000"/>
              <a:t>Existing Quantum Computers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2631882"/>
            <a:ext cx="8231188" cy="3503806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IBM </a:t>
            </a:r>
            <a:r>
              <a:rPr lang="en-GB" altLang="en-US" dirty="0"/>
              <a:t>both have working liquid NMR quantum computers with 3 – 6 qubit registers.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NIST, LANL and others using an Ion Trap method have achieved a single CONTROLLED NOT.</a:t>
            </a:r>
          </a:p>
          <a:p>
            <a:pPr>
              <a:lnSpc>
                <a:spcPct val="89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6" y="4649029"/>
            <a:ext cx="5573865" cy="16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40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 noChangeArrowheads="1"/>
          </p:cNvSpPr>
          <p:nvPr/>
        </p:nvSpPr>
        <p:spPr bwMode="auto">
          <a:xfrm>
            <a:off x="2391161" y="2754313"/>
            <a:ext cx="7657329" cy="1202510"/>
          </a:xfrm>
          <a:prstGeom prst="roundRect">
            <a:avLst>
              <a:gd name="adj" fmla="val 13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7200"/>
              <a:t>Quantum Weirdness</a:t>
            </a:r>
          </a:p>
        </p:txBody>
      </p:sp>
    </p:spTree>
    <p:extLst>
      <p:ext uri="{BB962C8B-B14F-4D97-AF65-F5344CB8AC3E}">
        <p14:creationId xmlns:p14="http://schemas.microsoft.com/office/powerpoint/2010/main" val="4091638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Quantum Mechanics</a:t>
            </a:r>
            <a:endParaRPr lang="en-US" altLang="en-US" dirty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2185988" y="2695491"/>
            <a:ext cx="7840662" cy="3443371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One of the unusual features of Quantum Mechanics is the interaction between an event and its measurement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Measurement changes the state of a quantum system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Measurement of the superposition state of a qubit forces it into one of the qubit states in an unpredictable manner</a:t>
            </a:r>
          </a:p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70" y="565122"/>
            <a:ext cx="22383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1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Comparison I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idx="1"/>
          </p:nvPr>
        </p:nvSpPr>
        <p:spPr>
          <a:xfrm>
            <a:off x="1900238" y="1703388"/>
            <a:ext cx="7772400" cy="33401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spcBef>
                <a:spcPts val="47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000"/>
              <a:t>Compare qubits to classical bits</a:t>
            </a:r>
          </a:p>
          <a:p>
            <a:pPr>
              <a:spcBef>
                <a:spcPts val="475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000"/>
          </a:p>
        </p:txBody>
      </p:sp>
      <p:sp>
        <p:nvSpPr>
          <p:cNvPr id="22531" name="AutoShape 3"/>
          <p:cNvSpPr>
            <a:spLocks noChangeArrowheads="1"/>
          </p:cNvSpPr>
          <p:nvPr/>
        </p:nvSpPr>
        <p:spPr bwMode="auto">
          <a:xfrm>
            <a:off x="2346325" y="2552700"/>
            <a:ext cx="1951538" cy="648512"/>
          </a:xfrm>
          <a:prstGeom prst="roundRect">
            <a:avLst>
              <a:gd name="adj" fmla="val 2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A bit always has a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definite value</a:t>
            </a:r>
          </a:p>
        </p:txBody>
      </p:sp>
      <p:sp>
        <p:nvSpPr>
          <p:cNvPr id="22532" name="AutoShape 4"/>
          <p:cNvSpPr>
            <a:spLocks noChangeArrowheads="1"/>
          </p:cNvSpPr>
          <p:nvPr/>
        </p:nvSpPr>
        <p:spPr bwMode="auto">
          <a:xfrm>
            <a:off x="5622926" y="2562226"/>
            <a:ext cx="651951" cy="3715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True</a:t>
            </a:r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6842126" y="2552701"/>
            <a:ext cx="3259523" cy="925511"/>
          </a:xfrm>
          <a:prstGeom prst="roundRect">
            <a:avLst>
              <a:gd name="adj" fmla="val 17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False, a qubit need not have a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definite value until the moment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after it is observed</a:t>
            </a:r>
          </a:p>
        </p:txBody>
      </p:sp>
      <p:sp>
        <p:nvSpPr>
          <p:cNvPr id="22534" name="AutoShape 6"/>
          <p:cNvSpPr>
            <a:spLocks noChangeArrowheads="1"/>
          </p:cNvSpPr>
          <p:nvPr/>
        </p:nvSpPr>
        <p:spPr bwMode="auto">
          <a:xfrm>
            <a:off x="2346325" y="3486151"/>
            <a:ext cx="2453918" cy="3715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 dirty="0">
                <a:solidFill>
                  <a:srgbClr val="669999"/>
                </a:solidFill>
              </a:rPr>
              <a:t>A bit can only be 0 or 1</a:t>
            </a:r>
          </a:p>
        </p:txBody>
      </p:sp>
      <p:sp>
        <p:nvSpPr>
          <p:cNvPr id="22535" name="AutoShape 7"/>
          <p:cNvSpPr>
            <a:spLocks noChangeArrowheads="1"/>
          </p:cNvSpPr>
          <p:nvPr/>
        </p:nvSpPr>
        <p:spPr bwMode="auto">
          <a:xfrm>
            <a:off x="5622926" y="3486151"/>
            <a:ext cx="651951" cy="3715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True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6845300" y="3486151"/>
            <a:ext cx="2624734" cy="925511"/>
          </a:xfrm>
          <a:prstGeom prst="roundRect">
            <a:avLst>
              <a:gd name="adj" fmla="val 17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False, a qubit can be in a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superposition of 0 and 1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simultaneously</a:t>
            </a:r>
          </a:p>
        </p:txBody>
      </p:sp>
      <p:sp>
        <p:nvSpPr>
          <p:cNvPr id="22537" name="AutoShape 9"/>
          <p:cNvSpPr>
            <a:spLocks noChangeArrowheads="1"/>
          </p:cNvSpPr>
          <p:nvPr/>
        </p:nvSpPr>
        <p:spPr bwMode="auto">
          <a:xfrm>
            <a:off x="2346326" y="4476750"/>
            <a:ext cx="2868455" cy="648512"/>
          </a:xfrm>
          <a:prstGeom prst="roundRect">
            <a:avLst>
              <a:gd name="adj" fmla="val 2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A bit can be copied without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affecting its value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5622926" y="4476751"/>
            <a:ext cx="651951" cy="3715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True</a:t>
            </a:r>
          </a:p>
        </p:txBody>
      </p:sp>
      <p:sp>
        <p:nvSpPr>
          <p:cNvPr id="22539" name="AutoShape 11"/>
          <p:cNvSpPr>
            <a:spLocks noChangeArrowheads="1"/>
          </p:cNvSpPr>
          <p:nvPr/>
        </p:nvSpPr>
        <p:spPr bwMode="auto">
          <a:xfrm>
            <a:off x="6835776" y="4476751"/>
            <a:ext cx="3169755" cy="925511"/>
          </a:xfrm>
          <a:prstGeom prst="roundRect">
            <a:avLst>
              <a:gd name="adj" fmla="val 17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False, a qubit in an unknown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state cannot be copied without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disrupting its state</a:t>
            </a:r>
          </a:p>
        </p:txBody>
      </p:sp>
      <p:grpSp>
        <p:nvGrpSpPr>
          <p:cNvPr id="22540" name="Group 12"/>
          <p:cNvGrpSpPr>
            <a:grpSpLocks/>
          </p:cNvGrpSpPr>
          <p:nvPr/>
        </p:nvGrpSpPr>
        <p:grpSpPr bwMode="auto">
          <a:xfrm>
            <a:off x="2305051" y="2038351"/>
            <a:ext cx="7677151" cy="4467226"/>
            <a:chOff x="492" y="1284"/>
            <a:chExt cx="4836" cy="2814"/>
          </a:xfrm>
        </p:grpSpPr>
        <p:sp>
          <p:nvSpPr>
            <p:cNvPr id="22541" name="AutoShape 13"/>
            <p:cNvSpPr>
              <a:spLocks noChangeArrowheads="1"/>
            </p:cNvSpPr>
            <p:nvPr/>
          </p:nvSpPr>
          <p:spPr bwMode="auto">
            <a:xfrm>
              <a:off x="710" y="1284"/>
              <a:ext cx="3744" cy="292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669999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dirty="0">
                  <a:solidFill>
                    <a:srgbClr val="669999"/>
                  </a:solidFill>
                </a:rPr>
                <a:t>Assumption		Classical	Quantum</a:t>
              </a:r>
            </a:p>
          </p:txBody>
        </p:sp>
        <p:sp>
          <p:nvSpPr>
            <p:cNvPr id="22542" name="Line 14"/>
            <p:cNvSpPr>
              <a:spLocks noChangeShapeType="1"/>
            </p:cNvSpPr>
            <p:nvPr/>
          </p:nvSpPr>
          <p:spPr bwMode="auto">
            <a:xfrm>
              <a:off x="492" y="1602"/>
              <a:ext cx="48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>
              <a:off x="492" y="2172"/>
              <a:ext cx="48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44" name="Line 16"/>
            <p:cNvSpPr>
              <a:spLocks noChangeShapeType="1"/>
            </p:cNvSpPr>
            <p:nvPr/>
          </p:nvSpPr>
          <p:spPr bwMode="auto">
            <a:xfrm>
              <a:off x="2406" y="1326"/>
              <a:ext cx="1" cy="277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>
              <a:off x="3318" y="1332"/>
              <a:ext cx="1" cy="275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46" name="Line 18"/>
            <p:cNvSpPr>
              <a:spLocks noChangeShapeType="1"/>
            </p:cNvSpPr>
            <p:nvPr/>
          </p:nvSpPr>
          <p:spPr bwMode="auto">
            <a:xfrm>
              <a:off x="492" y="2796"/>
              <a:ext cx="48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47" name="Line 19"/>
            <p:cNvSpPr>
              <a:spLocks noChangeShapeType="1"/>
            </p:cNvSpPr>
            <p:nvPr/>
          </p:nvSpPr>
          <p:spPr bwMode="auto">
            <a:xfrm>
              <a:off x="492" y="3384"/>
              <a:ext cx="48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548" name="AutoShape 20"/>
          <p:cNvSpPr>
            <a:spLocks noChangeArrowheads="1"/>
          </p:cNvSpPr>
          <p:nvPr/>
        </p:nvSpPr>
        <p:spPr bwMode="auto">
          <a:xfrm>
            <a:off x="2336801" y="5410200"/>
            <a:ext cx="2671927" cy="648512"/>
          </a:xfrm>
          <a:prstGeom prst="roundRect">
            <a:avLst>
              <a:gd name="adj" fmla="val 2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A bit can be read without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affecting its value</a:t>
            </a:r>
          </a:p>
        </p:txBody>
      </p:sp>
      <p:sp>
        <p:nvSpPr>
          <p:cNvPr id="22549" name="AutoShape 21"/>
          <p:cNvSpPr>
            <a:spLocks noChangeArrowheads="1"/>
          </p:cNvSpPr>
          <p:nvPr/>
        </p:nvSpPr>
        <p:spPr bwMode="auto">
          <a:xfrm>
            <a:off x="5622926" y="5410201"/>
            <a:ext cx="651951" cy="3715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True</a:t>
            </a:r>
          </a:p>
        </p:txBody>
      </p:sp>
      <p:sp>
        <p:nvSpPr>
          <p:cNvPr id="22550" name="AutoShape 22"/>
          <p:cNvSpPr>
            <a:spLocks noChangeArrowheads="1"/>
          </p:cNvSpPr>
          <p:nvPr/>
        </p:nvSpPr>
        <p:spPr bwMode="auto">
          <a:xfrm>
            <a:off x="6835776" y="5410201"/>
            <a:ext cx="3169755" cy="925511"/>
          </a:xfrm>
          <a:prstGeom prst="roundRect">
            <a:avLst>
              <a:gd name="adj" fmla="val 17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False, reading a qubit that is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initially in a superposition will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change the value of the qubit</a:t>
            </a:r>
          </a:p>
        </p:txBody>
      </p:sp>
    </p:spTree>
    <p:extLst>
      <p:ext uri="{BB962C8B-B14F-4D97-AF65-F5344CB8AC3E}">
        <p14:creationId xmlns:p14="http://schemas.microsoft.com/office/powerpoint/2010/main" val="4208335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Comparison II</a:t>
            </a:r>
          </a:p>
        </p:txBody>
      </p:sp>
      <p:sp>
        <p:nvSpPr>
          <p:cNvPr id="23554" name="AutoShape 2"/>
          <p:cNvSpPr>
            <a:spLocks noChangeArrowheads="1"/>
          </p:cNvSpPr>
          <p:nvPr/>
        </p:nvSpPr>
        <p:spPr bwMode="auto">
          <a:xfrm>
            <a:off x="2241551" y="3095791"/>
            <a:ext cx="3022279" cy="648512"/>
          </a:xfrm>
          <a:prstGeom prst="roundRect">
            <a:avLst>
              <a:gd name="adj" fmla="val 2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Reading one bit has no effect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on another unread bit</a:t>
            </a:r>
          </a:p>
        </p:txBody>
      </p:sp>
      <p:sp>
        <p:nvSpPr>
          <p:cNvPr id="23555" name="AutoShape 3"/>
          <p:cNvSpPr>
            <a:spLocks noChangeArrowheads="1"/>
          </p:cNvSpPr>
          <p:nvPr/>
        </p:nvSpPr>
        <p:spPr bwMode="auto">
          <a:xfrm>
            <a:off x="5518151" y="3105317"/>
            <a:ext cx="651951" cy="3715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True</a:t>
            </a:r>
          </a:p>
        </p:txBody>
      </p:sp>
      <p:sp>
        <p:nvSpPr>
          <p:cNvPr id="23556" name="AutoShape 4"/>
          <p:cNvSpPr>
            <a:spLocks noChangeArrowheads="1"/>
          </p:cNvSpPr>
          <p:nvPr/>
        </p:nvSpPr>
        <p:spPr bwMode="auto">
          <a:xfrm>
            <a:off x="6737350" y="3095792"/>
            <a:ext cx="3313064" cy="925511"/>
          </a:xfrm>
          <a:prstGeom prst="roundRect">
            <a:avLst>
              <a:gd name="adj" fmla="val 17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False, if the qubit being read is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entangled with another qubit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reading one will affect the other</a:t>
            </a:r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>
            <a:off x="2241551" y="4029242"/>
            <a:ext cx="2804271" cy="925511"/>
          </a:xfrm>
          <a:prstGeom prst="roundRect">
            <a:avLst>
              <a:gd name="adj" fmla="val 17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To compute the result of a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computation you must run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the computer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5518151" y="4029242"/>
            <a:ext cx="651951" cy="371513"/>
          </a:xfrm>
          <a:prstGeom prst="roundRect">
            <a:avLst>
              <a:gd name="adj" fmla="val 43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True</a:t>
            </a:r>
          </a:p>
        </p:txBody>
      </p:sp>
      <p:grpSp>
        <p:nvGrpSpPr>
          <p:cNvPr id="23559" name="Group 7"/>
          <p:cNvGrpSpPr>
            <a:grpSpLocks/>
          </p:cNvGrpSpPr>
          <p:nvPr/>
        </p:nvGrpSpPr>
        <p:grpSpPr bwMode="auto">
          <a:xfrm>
            <a:off x="2200276" y="2670342"/>
            <a:ext cx="7677151" cy="2806701"/>
            <a:chOff x="426" y="1046"/>
            <a:chExt cx="4836" cy="1768"/>
          </a:xfrm>
        </p:grpSpPr>
        <p:sp>
          <p:nvSpPr>
            <p:cNvPr id="23560" name="AutoShape 8"/>
            <p:cNvSpPr>
              <a:spLocks noChangeArrowheads="1"/>
            </p:cNvSpPr>
            <p:nvPr/>
          </p:nvSpPr>
          <p:spPr bwMode="auto">
            <a:xfrm>
              <a:off x="632" y="1046"/>
              <a:ext cx="3744" cy="292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669999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dirty="0">
                  <a:solidFill>
                    <a:srgbClr val="669999"/>
                  </a:solidFill>
                </a:rPr>
                <a:t>Assumption		Classical	Quantum</a:t>
              </a:r>
            </a:p>
          </p:txBody>
        </p:sp>
        <p:sp>
          <p:nvSpPr>
            <p:cNvPr id="23561" name="Line 9"/>
            <p:cNvSpPr>
              <a:spLocks noChangeShapeType="1"/>
            </p:cNvSpPr>
            <p:nvPr/>
          </p:nvSpPr>
          <p:spPr bwMode="auto">
            <a:xfrm>
              <a:off x="426" y="1290"/>
              <a:ext cx="48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562" name="Line 10"/>
            <p:cNvSpPr>
              <a:spLocks noChangeShapeType="1"/>
            </p:cNvSpPr>
            <p:nvPr/>
          </p:nvSpPr>
          <p:spPr bwMode="auto">
            <a:xfrm>
              <a:off x="426" y="1878"/>
              <a:ext cx="483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563" name="Line 11"/>
            <p:cNvSpPr>
              <a:spLocks noChangeShapeType="1"/>
            </p:cNvSpPr>
            <p:nvPr/>
          </p:nvSpPr>
          <p:spPr bwMode="auto">
            <a:xfrm>
              <a:off x="2370" y="1086"/>
              <a:ext cx="1" cy="172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564" name="Line 12"/>
            <p:cNvSpPr>
              <a:spLocks noChangeShapeType="1"/>
            </p:cNvSpPr>
            <p:nvPr/>
          </p:nvSpPr>
          <p:spPr bwMode="auto">
            <a:xfrm>
              <a:off x="3258" y="1122"/>
              <a:ext cx="1" cy="169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565" name="AutoShape 13"/>
          <p:cNvSpPr>
            <a:spLocks noChangeArrowheads="1"/>
          </p:cNvSpPr>
          <p:nvPr/>
        </p:nvSpPr>
        <p:spPr bwMode="auto">
          <a:xfrm>
            <a:off x="6740525" y="4029242"/>
            <a:ext cx="3422068" cy="1479509"/>
          </a:xfrm>
          <a:prstGeom prst="roundRect">
            <a:avLst>
              <a:gd name="adj" fmla="val 10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False, if you have a quantum 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computer that could perform the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computation if it were run, then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the answer can be obtained even</a:t>
            </a:r>
          </a:p>
          <a:p>
            <a:pPr eaLnBrk="1" hangingPunct="1">
              <a:buClr>
                <a:srgbClr val="669999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 b="1">
                <a:solidFill>
                  <a:srgbClr val="669999"/>
                </a:solidFill>
              </a:rPr>
              <a:t>though the computer is not run</a:t>
            </a:r>
          </a:p>
        </p:txBody>
      </p:sp>
    </p:spTree>
    <p:extLst>
      <p:ext uri="{BB962C8B-B14F-4D97-AF65-F5344CB8AC3E}">
        <p14:creationId xmlns:p14="http://schemas.microsoft.com/office/powerpoint/2010/main" val="352144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2422526" y="2501901"/>
            <a:ext cx="7389813" cy="77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4400"/>
              <a:t>Quantum Phenomena</a:t>
            </a:r>
          </a:p>
        </p:txBody>
      </p:sp>
    </p:spTree>
    <p:extLst>
      <p:ext uri="{BB962C8B-B14F-4D97-AF65-F5344CB8AC3E}">
        <p14:creationId xmlns:p14="http://schemas.microsoft.com/office/powerpoint/2010/main" val="2686533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053"/>
            <a:ext cx="10515600" cy="1325563"/>
          </a:xfrm>
        </p:spPr>
        <p:txBody>
          <a:bodyPr/>
          <a:lstStyle/>
          <a:p>
            <a:r>
              <a:rPr lang="en-US" dirty="0" smtClean="0"/>
              <a:t>Syllabus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1081"/>
            <a:ext cx="5892845" cy="5366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57" y="1484616"/>
            <a:ext cx="5836630" cy="37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8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Quantum Phenomena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idx="1"/>
          </p:nvPr>
        </p:nvSpPr>
        <p:spPr>
          <a:xfrm>
            <a:off x="2185988" y="2512612"/>
            <a:ext cx="7764462" cy="3415114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There are five quantum phenomena that make quantum computing weird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Superposition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Interference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Entanglement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Non-determinism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Non-</a:t>
            </a:r>
            <a:r>
              <a:rPr lang="en-GB" altLang="en-US" dirty="0" err="1"/>
              <a:t>clonability</a:t>
            </a:r>
            <a:endParaRPr lang="en-GB" altLang="en-US" dirty="0"/>
          </a:p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47171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Superposition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idx="1"/>
          </p:nvPr>
        </p:nvSpPr>
        <p:spPr>
          <a:xfrm>
            <a:off x="2185989" y="2568271"/>
            <a:ext cx="7926387" cy="398969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Principal of Superposition states if a quantum system can be measured to be in one of a number of states then it can also exist in a blend of all its states simultaneously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RESULT:  An n-bit qubit register can be in all 2</a:t>
            </a:r>
            <a:r>
              <a:rPr lang="en-GB" altLang="en-US" baseline="30000" dirty="0"/>
              <a:t>n</a:t>
            </a:r>
            <a:r>
              <a:rPr lang="en-GB" altLang="en-US" dirty="0"/>
              <a:t> states at once</a:t>
            </a:r>
          </a:p>
          <a:p>
            <a:pPr lvl="1"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Massively parallel operations</a:t>
            </a:r>
          </a:p>
          <a:p>
            <a:pPr>
              <a:lnSpc>
                <a:spcPct val="89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70453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Interference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185988" y="1741488"/>
            <a:ext cx="5924550" cy="451485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lnSpcReduction="10000"/>
          </a:bodyPr>
          <a:lstStyle/>
          <a:p>
            <a:pPr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500" dirty="0"/>
              <a:t>We see interference patterns when light shines through multiple slits</a:t>
            </a:r>
            <a:br>
              <a:rPr lang="en-GB" altLang="en-US" sz="2500" dirty="0"/>
            </a:br>
            <a:endParaRPr lang="en-GB" altLang="en-US" sz="2500" dirty="0"/>
          </a:p>
          <a:p>
            <a:pPr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500" dirty="0"/>
              <a:t>This is a quantum</a:t>
            </a:r>
            <a:br>
              <a:rPr lang="en-GB" altLang="en-US" sz="2500" dirty="0"/>
            </a:br>
            <a:r>
              <a:rPr lang="en-GB" altLang="en-US" sz="2500" dirty="0"/>
              <a:t>phenomena which is</a:t>
            </a:r>
            <a:br>
              <a:rPr lang="en-GB" altLang="en-US" sz="2500" dirty="0"/>
            </a:br>
            <a:r>
              <a:rPr lang="en-GB" altLang="en-US" sz="2500" dirty="0"/>
              <a:t>also present in quantum</a:t>
            </a:r>
            <a:br>
              <a:rPr lang="en-GB" altLang="en-US" sz="2500" dirty="0"/>
            </a:br>
            <a:r>
              <a:rPr lang="en-GB" altLang="en-US" sz="2500" dirty="0"/>
              <a:t>computers</a:t>
            </a:r>
          </a:p>
          <a:p>
            <a:pPr lvl="1"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 quantum computer</a:t>
            </a:r>
            <a:br>
              <a:rPr lang="en-GB" altLang="en-US" sz="2200" dirty="0"/>
            </a:br>
            <a:r>
              <a:rPr lang="en-GB" altLang="en-US" sz="2200" dirty="0"/>
              <a:t>can operate on several</a:t>
            </a:r>
            <a:br>
              <a:rPr lang="en-GB" altLang="en-US" sz="2200" dirty="0"/>
            </a:br>
            <a:r>
              <a:rPr lang="en-GB" altLang="en-US" sz="2200" dirty="0"/>
              <a:t>inputs at once, the results </a:t>
            </a:r>
            <a:br>
              <a:rPr lang="en-GB" altLang="en-US" sz="2200" dirty="0"/>
            </a:br>
            <a:r>
              <a:rPr lang="en-GB" altLang="en-US" sz="2200" dirty="0"/>
              <a:t>interfere with each other</a:t>
            </a:r>
            <a:br>
              <a:rPr lang="en-GB" altLang="en-US" sz="2200" dirty="0"/>
            </a:br>
            <a:r>
              <a:rPr lang="en-GB" altLang="en-US" sz="2200" dirty="0"/>
              <a:t>producing a collective</a:t>
            </a:r>
            <a:br>
              <a:rPr lang="en-GB" altLang="en-US" sz="2200" dirty="0"/>
            </a:br>
            <a:r>
              <a:rPr lang="en-GB" altLang="en-US" sz="2200" dirty="0"/>
              <a:t>result</a:t>
            </a:r>
          </a:p>
          <a:p>
            <a:pPr>
              <a:lnSpc>
                <a:spcPct val="89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2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4" y="2309813"/>
            <a:ext cx="31845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4486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Entanglement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2185988" y="2576222"/>
            <a:ext cx="8020050" cy="358486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If two or more qubits are made to interact, they can emerge from the interaction in a joint quantum state which is different from any combination of the individual quantum states</a:t>
            </a:r>
            <a:br>
              <a:rPr lang="en-GB" altLang="en-US" dirty="0"/>
            </a:br>
            <a:endParaRPr lang="en-GB" altLang="en-US" dirty="0"/>
          </a:p>
          <a:p>
            <a:pPr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RESULT:  If two entangled qubits are separated by any distance and one of them is measured then the other, at the same instant, enters a predictable state</a:t>
            </a:r>
          </a:p>
          <a:p>
            <a:pPr>
              <a:spcBef>
                <a:spcPts val="6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05318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Non-Determinism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2560320"/>
            <a:ext cx="8231188" cy="357536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 non-determinism refers to the condition of unpredictability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If a quantum system is in a superposition state and then measured, the measured state can not be predicted.</a:t>
            </a:r>
          </a:p>
          <a:p>
            <a:pPr>
              <a:lnSpc>
                <a:spcPct val="89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740371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Non-Clonability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idx="1"/>
          </p:nvPr>
        </p:nvSpPr>
        <p:spPr>
          <a:xfrm>
            <a:off x="2185989" y="2600077"/>
            <a:ext cx="7800975" cy="3900736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It is impossible to copy an unknown quantum state exactly</a:t>
            </a:r>
            <a:br>
              <a:rPr lang="en-GB" altLang="en-US" dirty="0"/>
            </a:br>
            <a:endParaRPr lang="en-GB" altLang="en-US" dirty="0"/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If you asked a friend to prepare a qubit in a superposition state without telling you which superposition state, then you could not make a perfect copy of the qubit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Useful in quantum cryptology</a:t>
            </a:r>
          </a:p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134277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AutoShape 1"/>
          <p:cNvSpPr>
            <a:spLocks noChangeArrowheads="1"/>
          </p:cNvSpPr>
          <p:nvPr/>
        </p:nvSpPr>
        <p:spPr bwMode="auto">
          <a:xfrm>
            <a:off x="3997953" y="2400301"/>
            <a:ext cx="4238958" cy="771623"/>
          </a:xfrm>
          <a:prstGeom prst="roundRect">
            <a:avLst>
              <a:gd name="adj" fmla="val 20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4400"/>
              <a:t>Quantum Devices</a:t>
            </a:r>
          </a:p>
        </p:txBody>
      </p:sp>
    </p:spTree>
    <p:extLst>
      <p:ext uri="{BB962C8B-B14F-4D97-AF65-F5344CB8AC3E}">
        <p14:creationId xmlns:p14="http://schemas.microsoft.com/office/powerpoint/2010/main" val="38104451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5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Quantum Register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idx="1"/>
          </p:nvPr>
        </p:nvSpPr>
        <p:spPr>
          <a:xfrm>
            <a:off x="2139950" y="2584174"/>
            <a:ext cx="7772400" cy="17131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fontScale="92500" lnSpcReduction="10000"/>
          </a:bodyPr>
          <a:lstStyle/>
          <a:p>
            <a:pPr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/>
              <a:t>Any computer requires a memory to store data for input or output</a:t>
            </a:r>
            <a:br>
              <a:rPr lang="en-GB" altLang="en-US" sz="2400"/>
            </a:br>
            <a:endParaRPr lang="en-GB" altLang="en-US" sz="2400"/>
          </a:p>
          <a:p>
            <a:pPr>
              <a:spcBef>
                <a:spcPts val="525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 quantum memory can be thought of as a set of qubits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200" dirty="0"/>
              <a:t>A 2-bit quantum register would contain the superposition of 4 states:</a:t>
            </a:r>
          </a:p>
          <a:p>
            <a:pPr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200" dirty="0"/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2155826" y="4214811"/>
            <a:ext cx="2139951" cy="942974"/>
            <a:chOff x="398" y="2655"/>
            <a:chExt cx="1348" cy="594"/>
          </a:xfrm>
        </p:grpSpPr>
        <p:grpSp>
          <p:nvGrpSpPr>
            <p:cNvPr id="32772" name="Group 4"/>
            <p:cNvGrpSpPr>
              <a:grpSpLocks/>
            </p:cNvGrpSpPr>
            <p:nvPr/>
          </p:nvGrpSpPr>
          <p:grpSpPr bwMode="auto">
            <a:xfrm>
              <a:off x="1164" y="2661"/>
              <a:ext cx="376" cy="520"/>
              <a:chOff x="1164" y="2661"/>
              <a:chExt cx="376" cy="520"/>
            </a:xfrm>
          </p:grpSpPr>
          <p:sp>
            <p:nvSpPr>
              <p:cNvPr id="32773" name="Line 5"/>
              <p:cNvSpPr>
                <a:spLocks noChangeShapeType="1"/>
              </p:cNvSpPr>
              <p:nvPr/>
            </p:nvSpPr>
            <p:spPr bwMode="auto">
              <a:xfrm flipV="1">
                <a:off x="1350" y="2660"/>
                <a:ext cx="1" cy="416"/>
              </a:xfrm>
              <a:prstGeom prst="line">
                <a:avLst/>
              </a:prstGeom>
              <a:noFill/>
              <a:ln w="28440">
                <a:solidFill>
                  <a:srgbClr val="3300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2774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4" y="2805"/>
                <a:ext cx="377" cy="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32775" name="Group 7"/>
            <p:cNvGrpSpPr>
              <a:grpSpLocks/>
            </p:cNvGrpSpPr>
            <p:nvPr/>
          </p:nvGrpSpPr>
          <p:grpSpPr bwMode="auto">
            <a:xfrm>
              <a:off x="768" y="2655"/>
              <a:ext cx="376" cy="520"/>
              <a:chOff x="768" y="2655"/>
              <a:chExt cx="376" cy="520"/>
            </a:xfrm>
          </p:grpSpPr>
          <p:sp>
            <p:nvSpPr>
              <p:cNvPr id="32776" name="Line 8"/>
              <p:cNvSpPr>
                <a:spLocks noChangeShapeType="1"/>
              </p:cNvSpPr>
              <p:nvPr/>
            </p:nvSpPr>
            <p:spPr bwMode="auto">
              <a:xfrm flipV="1">
                <a:off x="954" y="2654"/>
                <a:ext cx="1" cy="416"/>
              </a:xfrm>
              <a:prstGeom prst="line">
                <a:avLst/>
              </a:prstGeom>
              <a:noFill/>
              <a:ln w="28440">
                <a:solidFill>
                  <a:srgbClr val="3300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2777" name="Picture 9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" y="2799"/>
                <a:ext cx="377" cy="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32778" name="Group 10"/>
            <p:cNvGrpSpPr>
              <a:grpSpLocks/>
            </p:cNvGrpSpPr>
            <p:nvPr/>
          </p:nvGrpSpPr>
          <p:grpSpPr bwMode="auto">
            <a:xfrm>
              <a:off x="398" y="2661"/>
              <a:ext cx="1348" cy="588"/>
              <a:chOff x="398" y="2661"/>
              <a:chExt cx="1348" cy="588"/>
            </a:xfrm>
          </p:grpSpPr>
          <p:sp>
            <p:nvSpPr>
              <p:cNvPr id="32779" name="AutoShape 11"/>
              <p:cNvSpPr>
                <a:spLocks noChangeArrowheads="1"/>
              </p:cNvSpPr>
              <p:nvPr/>
            </p:nvSpPr>
            <p:spPr bwMode="auto">
              <a:xfrm>
                <a:off x="398" y="2701"/>
                <a:ext cx="366" cy="447"/>
              </a:xfrm>
              <a:prstGeom prst="roundRect">
                <a:avLst>
                  <a:gd name="adj" fmla="val 273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4000">
                    <a:solidFill>
                      <a:srgbClr val="CCCC00"/>
                    </a:solidFill>
                  </a:rPr>
                  <a:t>c</a:t>
                </a:r>
                <a:r>
                  <a:rPr lang="en-GB" altLang="en-US" sz="4000" baseline="-25000">
                    <a:solidFill>
                      <a:srgbClr val="CCCC00"/>
                    </a:solidFill>
                  </a:rPr>
                  <a:t>0</a:t>
                </a:r>
              </a:p>
            </p:txBody>
          </p:sp>
          <p:sp>
            <p:nvSpPr>
              <p:cNvPr id="32780" name="Line 12"/>
              <p:cNvSpPr>
                <a:spLocks noChangeShapeType="1"/>
              </p:cNvSpPr>
              <p:nvPr/>
            </p:nvSpPr>
            <p:spPr bwMode="auto">
              <a:xfrm>
                <a:off x="750" y="2661"/>
                <a:ext cx="1" cy="588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781" name="Line 13"/>
              <p:cNvSpPr>
                <a:spLocks noChangeShapeType="1"/>
              </p:cNvSpPr>
              <p:nvPr/>
            </p:nvSpPr>
            <p:spPr bwMode="auto">
              <a:xfrm>
                <a:off x="1518" y="2751"/>
                <a:ext cx="228" cy="228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782" name="Line 14"/>
              <p:cNvSpPr>
                <a:spLocks noChangeShapeType="1"/>
              </p:cNvSpPr>
              <p:nvPr/>
            </p:nvSpPr>
            <p:spPr bwMode="auto">
              <a:xfrm flipV="1">
                <a:off x="1518" y="2978"/>
                <a:ext cx="228" cy="230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32783" name="Group 15"/>
          <p:cNvGrpSpPr>
            <a:grpSpLocks/>
          </p:cNvGrpSpPr>
          <p:nvPr/>
        </p:nvGrpSpPr>
        <p:grpSpPr bwMode="auto">
          <a:xfrm>
            <a:off x="4298951" y="4262438"/>
            <a:ext cx="2549526" cy="989012"/>
            <a:chOff x="1748" y="2685"/>
            <a:chExt cx="1606" cy="623"/>
          </a:xfrm>
        </p:grpSpPr>
        <p:grpSp>
          <p:nvGrpSpPr>
            <p:cNvPr id="32784" name="Group 16"/>
            <p:cNvGrpSpPr>
              <a:grpSpLocks/>
            </p:cNvGrpSpPr>
            <p:nvPr/>
          </p:nvGrpSpPr>
          <p:grpSpPr bwMode="auto">
            <a:xfrm>
              <a:off x="2006" y="2685"/>
              <a:ext cx="1348" cy="588"/>
              <a:chOff x="2006" y="2685"/>
              <a:chExt cx="1348" cy="588"/>
            </a:xfrm>
          </p:grpSpPr>
          <p:sp>
            <p:nvSpPr>
              <p:cNvPr id="32785" name="AutoShape 17"/>
              <p:cNvSpPr>
                <a:spLocks noChangeArrowheads="1"/>
              </p:cNvSpPr>
              <p:nvPr/>
            </p:nvSpPr>
            <p:spPr bwMode="auto">
              <a:xfrm>
                <a:off x="2006" y="2725"/>
                <a:ext cx="366" cy="447"/>
              </a:xfrm>
              <a:prstGeom prst="roundRect">
                <a:avLst>
                  <a:gd name="adj" fmla="val 273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4000">
                    <a:solidFill>
                      <a:srgbClr val="CCCC00"/>
                    </a:solidFill>
                  </a:rPr>
                  <a:t>c</a:t>
                </a:r>
                <a:r>
                  <a:rPr lang="en-GB" altLang="en-US" sz="4000" baseline="-25000">
                    <a:solidFill>
                      <a:srgbClr val="CCCC00"/>
                    </a:solidFill>
                  </a:rPr>
                  <a:t>1</a:t>
                </a:r>
              </a:p>
            </p:txBody>
          </p:sp>
          <p:sp>
            <p:nvSpPr>
              <p:cNvPr id="32786" name="Line 18"/>
              <p:cNvSpPr>
                <a:spLocks noChangeShapeType="1"/>
              </p:cNvSpPr>
              <p:nvPr/>
            </p:nvSpPr>
            <p:spPr bwMode="auto">
              <a:xfrm>
                <a:off x="2358" y="2685"/>
                <a:ext cx="1" cy="588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787" name="Line 19"/>
              <p:cNvSpPr>
                <a:spLocks noChangeShapeType="1"/>
              </p:cNvSpPr>
              <p:nvPr/>
            </p:nvSpPr>
            <p:spPr bwMode="auto">
              <a:xfrm>
                <a:off x="3126" y="2775"/>
                <a:ext cx="228" cy="228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788" name="Line 20"/>
              <p:cNvSpPr>
                <a:spLocks noChangeShapeType="1"/>
              </p:cNvSpPr>
              <p:nvPr/>
            </p:nvSpPr>
            <p:spPr bwMode="auto">
              <a:xfrm flipV="1">
                <a:off x="3126" y="3002"/>
                <a:ext cx="228" cy="230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2789" name="AutoShape 21"/>
            <p:cNvSpPr>
              <a:spLocks noChangeArrowheads="1"/>
            </p:cNvSpPr>
            <p:nvPr/>
          </p:nvSpPr>
          <p:spPr bwMode="auto">
            <a:xfrm>
              <a:off x="1748" y="2761"/>
              <a:ext cx="296" cy="447"/>
            </a:xfrm>
            <a:prstGeom prst="roundRect">
              <a:avLst>
                <a:gd name="adj" fmla="val 3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CCCC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4000">
                  <a:solidFill>
                    <a:srgbClr val="CCCC00"/>
                  </a:solidFill>
                </a:rPr>
                <a:t>+</a:t>
              </a:r>
            </a:p>
          </p:txBody>
        </p:sp>
        <p:grpSp>
          <p:nvGrpSpPr>
            <p:cNvPr id="32790" name="Group 22"/>
            <p:cNvGrpSpPr>
              <a:grpSpLocks/>
            </p:cNvGrpSpPr>
            <p:nvPr/>
          </p:nvGrpSpPr>
          <p:grpSpPr bwMode="auto">
            <a:xfrm>
              <a:off x="2406" y="2685"/>
              <a:ext cx="376" cy="520"/>
              <a:chOff x="2406" y="2685"/>
              <a:chExt cx="376" cy="520"/>
            </a:xfrm>
          </p:grpSpPr>
          <p:sp>
            <p:nvSpPr>
              <p:cNvPr id="32791" name="Line 23"/>
              <p:cNvSpPr>
                <a:spLocks noChangeShapeType="1"/>
              </p:cNvSpPr>
              <p:nvPr/>
            </p:nvSpPr>
            <p:spPr bwMode="auto">
              <a:xfrm flipV="1">
                <a:off x="2592" y="2684"/>
                <a:ext cx="1" cy="416"/>
              </a:xfrm>
              <a:prstGeom prst="line">
                <a:avLst/>
              </a:prstGeom>
              <a:noFill/>
              <a:ln w="28440">
                <a:solidFill>
                  <a:srgbClr val="3300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2792" name="Picture 2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6" y="2829"/>
                <a:ext cx="377" cy="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32793" name="Group 25"/>
            <p:cNvGrpSpPr>
              <a:grpSpLocks/>
            </p:cNvGrpSpPr>
            <p:nvPr/>
          </p:nvGrpSpPr>
          <p:grpSpPr bwMode="auto">
            <a:xfrm>
              <a:off x="2778" y="2799"/>
              <a:ext cx="376" cy="509"/>
              <a:chOff x="2778" y="2799"/>
              <a:chExt cx="376" cy="509"/>
            </a:xfrm>
          </p:grpSpPr>
          <p:sp>
            <p:nvSpPr>
              <p:cNvPr id="32794" name="Line 26"/>
              <p:cNvSpPr>
                <a:spLocks noChangeShapeType="1"/>
              </p:cNvSpPr>
              <p:nvPr/>
            </p:nvSpPr>
            <p:spPr bwMode="auto">
              <a:xfrm flipV="1">
                <a:off x="2970" y="2894"/>
                <a:ext cx="1" cy="416"/>
              </a:xfrm>
              <a:prstGeom prst="line">
                <a:avLst/>
              </a:prstGeom>
              <a:noFill/>
              <a:ln w="19080">
                <a:solidFill>
                  <a:srgbClr val="330066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2795" name="Picture 2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8" y="2799"/>
                <a:ext cx="377" cy="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</p:grpSp>
      <p:grpSp>
        <p:nvGrpSpPr>
          <p:cNvPr id="32796" name="Group 28"/>
          <p:cNvGrpSpPr>
            <a:grpSpLocks/>
          </p:cNvGrpSpPr>
          <p:nvPr/>
        </p:nvGrpSpPr>
        <p:grpSpPr bwMode="auto">
          <a:xfrm>
            <a:off x="6994526" y="4224339"/>
            <a:ext cx="2549526" cy="998537"/>
            <a:chOff x="3446" y="2661"/>
            <a:chExt cx="1606" cy="629"/>
          </a:xfrm>
        </p:grpSpPr>
        <p:grpSp>
          <p:nvGrpSpPr>
            <p:cNvPr id="32797" name="Group 29"/>
            <p:cNvGrpSpPr>
              <a:grpSpLocks/>
            </p:cNvGrpSpPr>
            <p:nvPr/>
          </p:nvGrpSpPr>
          <p:grpSpPr bwMode="auto">
            <a:xfrm>
              <a:off x="3704" y="2697"/>
              <a:ext cx="1348" cy="588"/>
              <a:chOff x="3704" y="2697"/>
              <a:chExt cx="1348" cy="588"/>
            </a:xfrm>
          </p:grpSpPr>
          <p:sp>
            <p:nvSpPr>
              <p:cNvPr id="32798" name="AutoShape 30"/>
              <p:cNvSpPr>
                <a:spLocks noChangeArrowheads="1"/>
              </p:cNvSpPr>
              <p:nvPr/>
            </p:nvSpPr>
            <p:spPr bwMode="auto">
              <a:xfrm>
                <a:off x="3704" y="2737"/>
                <a:ext cx="366" cy="447"/>
              </a:xfrm>
              <a:prstGeom prst="roundRect">
                <a:avLst>
                  <a:gd name="adj" fmla="val 273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4000">
                    <a:solidFill>
                      <a:srgbClr val="CCCC00"/>
                    </a:solidFill>
                  </a:rPr>
                  <a:t>c</a:t>
                </a:r>
                <a:r>
                  <a:rPr lang="en-GB" altLang="en-US" sz="4000" baseline="-25000">
                    <a:solidFill>
                      <a:srgbClr val="CCCC00"/>
                    </a:solidFill>
                  </a:rPr>
                  <a:t>2</a:t>
                </a:r>
              </a:p>
            </p:txBody>
          </p:sp>
          <p:sp>
            <p:nvSpPr>
              <p:cNvPr id="32799" name="Line 31"/>
              <p:cNvSpPr>
                <a:spLocks noChangeShapeType="1"/>
              </p:cNvSpPr>
              <p:nvPr/>
            </p:nvSpPr>
            <p:spPr bwMode="auto">
              <a:xfrm>
                <a:off x="4056" y="2697"/>
                <a:ext cx="1" cy="588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800" name="Line 32"/>
              <p:cNvSpPr>
                <a:spLocks noChangeShapeType="1"/>
              </p:cNvSpPr>
              <p:nvPr/>
            </p:nvSpPr>
            <p:spPr bwMode="auto">
              <a:xfrm>
                <a:off x="4824" y="2787"/>
                <a:ext cx="228" cy="228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801" name="Line 33"/>
              <p:cNvSpPr>
                <a:spLocks noChangeShapeType="1"/>
              </p:cNvSpPr>
              <p:nvPr/>
            </p:nvSpPr>
            <p:spPr bwMode="auto">
              <a:xfrm flipV="1">
                <a:off x="4824" y="3014"/>
                <a:ext cx="228" cy="230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2802" name="AutoShape 34"/>
            <p:cNvSpPr>
              <a:spLocks noChangeArrowheads="1"/>
            </p:cNvSpPr>
            <p:nvPr/>
          </p:nvSpPr>
          <p:spPr bwMode="auto">
            <a:xfrm>
              <a:off x="3446" y="2773"/>
              <a:ext cx="296" cy="447"/>
            </a:xfrm>
            <a:prstGeom prst="roundRect">
              <a:avLst>
                <a:gd name="adj" fmla="val 3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CCCC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4000">
                  <a:solidFill>
                    <a:srgbClr val="CCCC00"/>
                  </a:solidFill>
                </a:rPr>
                <a:t>+</a:t>
              </a:r>
            </a:p>
          </p:txBody>
        </p:sp>
        <p:grpSp>
          <p:nvGrpSpPr>
            <p:cNvPr id="32803" name="Group 35"/>
            <p:cNvGrpSpPr>
              <a:grpSpLocks/>
            </p:cNvGrpSpPr>
            <p:nvPr/>
          </p:nvGrpSpPr>
          <p:grpSpPr bwMode="auto">
            <a:xfrm>
              <a:off x="4092" y="2781"/>
              <a:ext cx="376" cy="509"/>
              <a:chOff x="4092" y="2781"/>
              <a:chExt cx="376" cy="509"/>
            </a:xfrm>
          </p:grpSpPr>
          <p:sp>
            <p:nvSpPr>
              <p:cNvPr id="32804" name="Line 36"/>
              <p:cNvSpPr>
                <a:spLocks noChangeShapeType="1"/>
              </p:cNvSpPr>
              <p:nvPr/>
            </p:nvSpPr>
            <p:spPr bwMode="auto">
              <a:xfrm flipV="1">
                <a:off x="4284" y="2876"/>
                <a:ext cx="1" cy="416"/>
              </a:xfrm>
              <a:prstGeom prst="line">
                <a:avLst/>
              </a:prstGeom>
              <a:noFill/>
              <a:ln w="19080">
                <a:solidFill>
                  <a:srgbClr val="330066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2805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2" y="2781"/>
                <a:ext cx="377" cy="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32806" name="Group 38"/>
            <p:cNvGrpSpPr>
              <a:grpSpLocks/>
            </p:cNvGrpSpPr>
            <p:nvPr/>
          </p:nvGrpSpPr>
          <p:grpSpPr bwMode="auto">
            <a:xfrm>
              <a:off x="4464" y="2661"/>
              <a:ext cx="376" cy="520"/>
              <a:chOff x="4464" y="2661"/>
              <a:chExt cx="376" cy="520"/>
            </a:xfrm>
          </p:grpSpPr>
          <p:sp>
            <p:nvSpPr>
              <p:cNvPr id="32807" name="Line 39"/>
              <p:cNvSpPr>
                <a:spLocks noChangeShapeType="1"/>
              </p:cNvSpPr>
              <p:nvPr/>
            </p:nvSpPr>
            <p:spPr bwMode="auto">
              <a:xfrm flipV="1">
                <a:off x="4650" y="2660"/>
                <a:ext cx="1" cy="416"/>
              </a:xfrm>
              <a:prstGeom prst="line">
                <a:avLst/>
              </a:prstGeom>
              <a:noFill/>
              <a:ln w="28440">
                <a:solidFill>
                  <a:srgbClr val="3300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2808" name="Picture 4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" y="2805"/>
                <a:ext cx="377" cy="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</p:grpSp>
      <p:grpSp>
        <p:nvGrpSpPr>
          <p:cNvPr id="32809" name="Group 41"/>
          <p:cNvGrpSpPr>
            <a:grpSpLocks/>
          </p:cNvGrpSpPr>
          <p:nvPr/>
        </p:nvGrpSpPr>
        <p:grpSpPr bwMode="auto">
          <a:xfrm>
            <a:off x="4384676" y="5500688"/>
            <a:ext cx="2549526" cy="969962"/>
            <a:chOff x="1802" y="3465"/>
            <a:chExt cx="1606" cy="611"/>
          </a:xfrm>
        </p:grpSpPr>
        <p:grpSp>
          <p:nvGrpSpPr>
            <p:cNvPr id="32810" name="Group 42"/>
            <p:cNvGrpSpPr>
              <a:grpSpLocks/>
            </p:cNvGrpSpPr>
            <p:nvPr/>
          </p:nvGrpSpPr>
          <p:grpSpPr bwMode="auto">
            <a:xfrm>
              <a:off x="2832" y="3567"/>
              <a:ext cx="376" cy="509"/>
              <a:chOff x="2832" y="3567"/>
              <a:chExt cx="376" cy="509"/>
            </a:xfrm>
          </p:grpSpPr>
          <p:sp>
            <p:nvSpPr>
              <p:cNvPr id="32811" name="Line 43"/>
              <p:cNvSpPr>
                <a:spLocks noChangeShapeType="1"/>
              </p:cNvSpPr>
              <p:nvPr/>
            </p:nvSpPr>
            <p:spPr bwMode="auto">
              <a:xfrm flipV="1">
                <a:off x="3024" y="3662"/>
                <a:ext cx="1" cy="416"/>
              </a:xfrm>
              <a:prstGeom prst="line">
                <a:avLst/>
              </a:prstGeom>
              <a:noFill/>
              <a:ln w="19080">
                <a:solidFill>
                  <a:srgbClr val="330066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2812" name="Picture 4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3567"/>
                <a:ext cx="377" cy="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grpSp>
          <p:nvGrpSpPr>
            <p:cNvPr id="32813" name="Group 45"/>
            <p:cNvGrpSpPr>
              <a:grpSpLocks/>
            </p:cNvGrpSpPr>
            <p:nvPr/>
          </p:nvGrpSpPr>
          <p:grpSpPr bwMode="auto">
            <a:xfrm>
              <a:off x="2060" y="3465"/>
              <a:ext cx="1348" cy="588"/>
              <a:chOff x="2060" y="3465"/>
              <a:chExt cx="1348" cy="588"/>
            </a:xfrm>
          </p:grpSpPr>
          <p:sp>
            <p:nvSpPr>
              <p:cNvPr id="32814" name="AutoShape 46"/>
              <p:cNvSpPr>
                <a:spLocks noChangeArrowheads="1"/>
              </p:cNvSpPr>
              <p:nvPr/>
            </p:nvSpPr>
            <p:spPr bwMode="auto">
              <a:xfrm>
                <a:off x="2060" y="3505"/>
                <a:ext cx="366" cy="447"/>
              </a:xfrm>
              <a:prstGeom prst="roundRect">
                <a:avLst>
                  <a:gd name="adj" fmla="val 273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4000">
                    <a:solidFill>
                      <a:srgbClr val="CCCC00"/>
                    </a:solidFill>
                  </a:rPr>
                  <a:t>c</a:t>
                </a:r>
                <a:r>
                  <a:rPr lang="en-GB" altLang="en-US" sz="4000" baseline="-25000">
                    <a:solidFill>
                      <a:srgbClr val="CCCC00"/>
                    </a:solidFill>
                  </a:rPr>
                  <a:t>3</a:t>
                </a:r>
              </a:p>
            </p:txBody>
          </p:sp>
          <p:sp>
            <p:nvSpPr>
              <p:cNvPr id="32815" name="Line 47"/>
              <p:cNvSpPr>
                <a:spLocks noChangeShapeType="1"/>
              </p:cNvSpPr>
              <p:nvPr/>
            </p:nvSpPr>
            <p:spPr bwMode="auto">
              <a:xfrm>
                <a:off x="2412" y="3465"/>
                <a:ext cx="1" cy="588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816" name="Line 48"/>
              <p:cNvSpPr>
                <a:spLocks noChangeShapeType="1"/>
              </p:cNvSpPr>
              <p:nvPr/>
            </p:nvSpPr>
            <p:spPr bwMode="auto">
              <a:xfrm>
                <a:off x="3180" y="3555"/>
                <a:ext cx="228" cy="228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817" name="Line 49"/>
              <p:cNvSpPr>
                <a:spLocks noChangeShapeType="1"/>
              </p:cNvSpPr>
              <p:nvPr/>
            </p:nvSpPr>
            <p:spPr bwMode="auto">
              <a:xfrm flipV="1">
                <a:off x="3180" y="3782"/>
                <a:ext cx="228" cy="230"/>
              </a:xfrm>
              <a:prstGeom prst="line">
                <a:avLst/>
              </a:prstGeom>
              <a:noFill/>
              <a:ln w="2844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2818" name="AutoShape 50"/>
            <p:cNvSpPr>
              <a:spLocks noChangeArrowheads="1"/>
            </p:cNvSpPr>
            <p:nvPr/>
          </p:nvSpPr>
          <p:spPr bwMode="auto">
            <a:xfrm>
              <a:off x="1802" y="3541"/>
              <a:ext cx="296" cy="447"/>
            </a:xfrm>
            <a:prstGeom prst="roundRect">
              <a:avLst>
                <a:gd name="adj" fmla="val 3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CCCC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4000">
                  <a:solidFill>
                    <a:srgbClr val="CCCC00"/>
                  </a:solidFill>
                </a:rPr>
                <a:t>+</a:t>
              </a:r>
            </a:p>
          </p:txBody>
        </p:sp>
        <p:grpSp>
          <p:nvGrpSpPr>
            <p:cNvPr id="32819" name="Group 51"/>
            <p:cNvGrpSpPr>
              <a:grpSpLocks/>
            </p:cNvGrpSpPr>
            <p:nvPr/>
          </p:nvGrpSpPr>
          <p:grpSpPr bwMode="auto">
            <a:xfrm>
              <a:off x="2454" y="3561"/>
              <a:ext cx="376" cy="509"/>
              <a:chOff x="2454" y="3561"/>
              <a:chExt cx="376" cy="509"/>
            </a:xfrm>
          </p:grpSpPr>
          <p:sp>
            <p:nvSpPr>
              <p:cNvPr id="32820" name="Line 52"/>
              <p:cNvSpPr>
                <a:spLocks noChangeShapeType="1"/>
              </p:cNvSpPr>
              <p:nvPr/>
            </p:nvSpPr>
            <p:spPr bwMode="auto">
              <a:xfrm flipV="1">
                <a:off x="2646" y="3656"/>
                <a:ext cx="1" cy="416"/>
              </a:xfrm>
              <a:prstGeom prst="line">
                <a:avLst/>
              </a:prstGeom>
              <a:noFill/>
              <a:ln w="19080">
                <a:solidFill>
                  <a:srgbClr val="330066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2821" name="Picture 5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4" y="3561"/>
                <a:ext cx="377" cy="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17166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Register Superposition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2504660"/>
            <a:ext cx="8231188" cy="3631027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Until it is read, a quantum n-bit register can be in a superposition of all 2</a:t>
            </a:r>
            <a:r>
              <a:rPr lang="en-GB" altLang="en-US" baseline="30000" dirty="0"/>
              <a:t>n</a:t>
            </a:r>
            <a:r>
              <a:rPr lang="en-GB" altLang="en-US" dirty="0"/>
              <a:t> states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This allows a quantum computer to work on all possible inputs at the same time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However, when we read a quantum register it is forced into only 1 state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REQUIRE:  a clever method that will allow a quantum register to evolve into a superposition of only acceptable solutions</a:t>
            </a:r>
          </a:p>
          <a:p>
            <a:pPr>
              <a:lnSpc>
                <a:spcPct val="89000"/>
              </a:lnSpc>
              <a:spcBef>
                <a:spcPts val="6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64776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Prepare-Evolve-Measure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2520563"/>
            <a:ext cx="8229600" cy="408026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Classical computers operate on a Fetch-Execute cycle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 computers operate on a PREPARE-EVOLVE-MEASURE cycle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Prepare:  place a quantum memory register in an initial state (usually all |0&gt;)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Evolve:  step the computer through a set of states which result in a superposition of acceptable solutions in the register</a:t>
            </a:r>
          </a:p>
          <a:p>
            <a:pPr lvl="1">
              <a:lnSpc>
                <a:spcPct val="89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Measure:  measure the register to find one of the acceptable answers</a:t>
            </a:r>
          </a:p>
          <a:p>
            <a:pPr>
              <a:lnSpc>
                <a:spcPct val="89000"/>
              </a:lnSpc>
              <a:spcBef>
                <a:spcPts val="5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601757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30" y="1211747"/>
            <a:ext cx="34766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Quantum Gates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2185989" y="2536466"/>
            <a:ext cx="7832725" cy="354524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 logic gates are similar in overall function to digital logic gates</a:t>
            </a:r>
          </a:p>
          <a:p>
            <a:pPr lvl="1"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They perform logic operations such as NOT, AND, OR, . . .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However, quantum logic gates must have as many outputs as there are inputs</a:t>
            </a:r>
          </a:p>
          <a:p>
            <a:pPr lvl="1">
              <a:lnSpc>
                <a:spcPct val="89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Because they must be “reversible”</a:t>
            </a:r>
          </a:p>
          <a:p>
            <a:pPr>
              <a:lnSpc>
                <a:spcPct val="89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04527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Quantum NOT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231188" cy="45354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The quantum not gate operates on a single qubit defined by:</a:t>
            </a:r>
          </a:p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/>
          </a:p>
        </p:txBody>
      </p:sp>
      <p:grpSp>
        <p:nvGrpSpPr>
          <p:cNvPr id="36867" name="Group 3"/>
          <p:cNvGrpSpPr>
            <a:grpSpLocks/>
          </p:cNvGrpSpPr>
          <p:nvPr/>
        </p:nvGrpSpPr>
        <p:grpSpPr bwMode="auto">
          <a:xfrm>
            <a:off x="4849814" y="3267078"/>
            <a:ext cx="1760537" cy="492126"/>
            <a:chOff x="2095" y="2058"/>
            <a:chExt cx="1109" cy="310"/>
          </a:xfrm>
        </p:grpSpPr>
        <p:grpSp>
          <p:nvGrpSpPr>
            <p:cNvPr id="36868" name="Group 4"/>
            <p:cNvGrpSpPr>
              <a:grpSpLocks/>
            </p:cNvGrpSpPr>
            <p:nvPr/>
          </p:nvGrpSpPr>
          <p:grpSpPr bwMode="auto">
            <a:xfrm>
              <a:off x="2485" y="2058"/>
              <a:ext cx="221" cy="292"/>
              <a:chOff x="2485" y="2058"/>
              <a:chExt cx="221" cy="292"/>
            </a:xfrm>
          </p:grpSpPr>
          <p:sp>
            <p:nvSpPr>
              <p:cNvPr id="36869" name="Line 5"/>
              <p:cNvSpPr>
                <a:spLocks noChangeShapeType="1"/>
              </p:cNvSpPr>
              <p:nvPr/>
            </p:nvSpPr>
            <p:spPr bwMode="auto">
              <a:xfrm>
                <a:off x="2519" y="2116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70" name="Line 6"/>
              <p:cNvSpPr>
                <a:spLocks noChangeShapeType="1"/>
              </p:cNvSpPr>
              <p:nvPr/>
            </p:nvSpPr>
            <p:spPr bwMode="auto">
              <a:xfrm flipH="1">
                <a:off x="2626" y="2212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71" name="Line 7"/>
              <p:cNvSpPr>
                <a:spLocks noChangeShapeType="1"/>
              </p:cNvSpPr>
              <p:nvPr/>
            </p:nvSpPr>
            <p:spPr bwMode="auto">
              <a:xfrm flipH="1" flipV="1">
                <a:off x="2620" y="2115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72" name="AutoShape 8"/>
              <p:cNvSpPr>
                <a:spLocks noChangeArrowheads="1"/>
              </p:cNvSpPr>
              <p:nvPr/>
            </p:nvSpPr>
            <p:spPr bwMode="auto">
              <a:xfrm>
                <a:off x="2485" y="2058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CCCC00"/>
                    </a:solidFill>
                  </a:rPr>
                  <a:t>0</a:t>
                </a:r>
              </a:p>
            </p:txBody>
          </p:sp>
        </p:grpSp>
        <p:sp>
          <p:nvSpPr>
            <p:cNvPr id="36873" name="AutoShape 9"/>
            <p:cNvSpPr>
              <a:spLocks noChangeArrowheads="1"/>
            </p:cNvSpPr>
            <p:nvPr/>
          </p:nvSpPr>
          <p:spPr bwMode="auto">
            <a:xfrm>
              <a:off x="2095" y="2058"/>
              <a:ext cx="435" cy="292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CCCC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b="1">
                  <a:solidFill>
                    <a:srgbClr val="CCCC00"/>
                  </a:solidFill>
                </a:rPr>
                <a:t>U</a:t>
              </a:r>
              <a:r>
                <a:rPr lang="en-GB" altLang="en-US" b="1" baseline="-25000">
                  <a:solidFill>
                    <a:srgbClr val="CCCC00"/>
                  </a:solidFill>
                </a:rPr>
                <a:t>not</a:t>
              </a:r>
            </a:p>
          </p:txBody>
        </p:sp>
        <p:grpSp>
          <p:nvGrpSpPr>
            <p:cNvPr id="36874" name="Group 10"/>
            <p:cNvGrpSpPr>
              <a:grpSpLocks/>
            </p:cNvGrpSpPr>
            <p:nvPr/>
          </p:nvGrpSpPr>
          <p:grpSpPr bwMode="auto">
            <a:xfrm>
              <a:off x="2983" y="2070"/>
              <a:ext cx="221" cy="292"/>
              <a:chOff x="2983" y="2070"/>
              <a:chExt cx="221" cy="292"/>
            </a:xfrm>
          </p:grpSpPr>
          <p:sp>
            <p:nvSpPr>
              <p:cNvPr id="36875" name="Line 11"/>
              <p:cNvSpPr>
                <a:spLocks noChangeShapeType="1"/>
              </p:cNvSpPr>
              <p:nvPr/>
            </p:nvSpPr>
            <p:spPr bwMode="auto">
              <a:xfrm>
                <a:off x="3017" y="2128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76" name="Line 12"/>
              <p:cNvSpPr>
                <a:spLocks noChangeShapeType="1"/>
              </p:cNvSpPr>
              <p:nvPr/>
            </p:nvSpPr>
            <p:spPr bwMode="auto">
              <a:xfrm flipH="1">
                <a:off x="3124" y="2224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77" name="Line 13"/>
              <p:cNvSpPr>
                <a:spLocks noChangeShapeType="1"/>
              </p:cNvSpPr>
              <p:nvPr/>
            </p:nvSpPr>
            <p:spPr bwMode="auto">
              <a:xfrm flipH="1" flipV="1">
                <a:off x="3118" y="2127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78" name="AutoShape 14"/>
              <p:cNvSpPr>
                <a:spLocks noChangeArrowheads="1"/>
              </p:cNvSpPr>
              <p:nvPr/>
            </p:nvSpPr>
            <p:spPr bwMode="auto">
              <a:xfrm>
                <a:off x="2983" y="2070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CCCC00"/>
                    </a:solidFill>
                  </a:rPr>
                  <a:t>1</a:t>
                </a:r>
              </a:p>
            </p:txBody>
          </p:sp>
        </p:grpSp>
        <p:sp>
          <p:nvSpPr>
            <p:cNvPr id="36879" name="AutoShape 15"/>
            <p:cNvSpPr>
              <a:spLocks noChangeArrowheads="1"/>
            </p:cNvSpPr>
            <p:nvPr/>
          </p:nvSpPr>
          <p:spPr bwMode="auto">
            <a:xfrm>
              <a:off x="2737" y="2076"/>
              <a:ext cx="225" cy="292"/>
            </a:xfrm>
            <a:prstGeom prst="roundRect">
              <a:avLst>
                <a:gd name="adj" fmla="val 4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CCCC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b="1">
                  <a:solidFill>
                    <a:srgbClr val="CCCC00"/>
                  </a:solidFill>
                </a:rPr>
                <a:t>=</a:t>
              </a:r>
            </a:p>
          </p:txBody>
        </p:sp>
      </p:grpSp>
      <p:grpSp>
        <p:nvGrpSpPr>
          <p:cNvPr id="36880" name="Group 16"/>
          <p:cNvGrpSpPr>
            <a:grpSpLocks/>
          </p:cNvGrpSpPr>
          <p:nvPr/>
        </p:nvGrpSpPr>
        <p:grpSpPr bwMode="auto">
          <a:xfrm>
            <a:off x="4849814" y="3857629"/>
            <a:ext cx="1760537" cy="492126"/>
            <a:chOff x="2095" y="2430"/>
            <a:chExt cx="1109" cy="310"/>
          </a:xfrm>
        </p:grpSpPr>
        <p:grpSp>
          <p:nvGrpSpPr>
            <p:cNvPr id="36881" name="Group 17"/>
            <p:cNvGrpSpPr>
              <a:grpSpLocks/>
            </p:cNvGrpSpPr>
            <p:nvPr/>
          </p:nvGrpSpPr>
          <p:grpSpPr bwMode="auto">
            <a:xfrm>
              <a:off x="2485" y="2430"/>
              <a:ext cx="221" cy="292"/>
              <a:chOff x="2485" y="2430"/>
              <a:chExt cx="221" cy="292"/>
            </a:xfrm>
          </p:grpSpPr>
          <p:sp>
            <p:nvSpPr>
              <p:cNvPr id="36882" name="Line 18"/>
              <p:cNvSpPr>
                <a:spLocks noChangeShapeType="1"/>
              </p:cNvSpPr>
              <p:nvPr/>
            </p:nvSpPr>
            <p:spPr bwMode="auto">
              <a:xfrm>
                <a:off x="2519" y="2488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83" name="Line 19"/>
              <p:cNvSpPr>
                <a:spLocks noChangeShapeType="1"/>
              </p:cNvSpPr>
              <p:nvPr/>
            </p:nvSpPr>
            <p:spPr bwMode="auto">
              <a:xfrm flipH="1">
                <a:off x="2626" y="2584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84" name="Line 20"/>
              <p:cNvSpPr>
                <a:spLocks noChangeShapeType="1"/>
              </p:cNvSpPr>
              <p:nvPr/>
            </p:nvSpPr>
            <p:spPr bwMode="auto">
              <a:xfrm flipH="1" flipV="1">
                <a:off x="2620" y="2487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85" name="AutoShape 21"/>
              <p:cNvSpPr>
                <a:spLocks noChangeArrowheads="1"/>
              </p:cNvSpPr>
              <p:nvPr/>
            </p:nvSpPr>
            <p:spPr bwMode="auto">
              <a:xfrm>
                <a:off x="2485" y="2430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CCCC00"/>
                    </a:solidFill>
                  </a:rPr>
                  <a:t>1</a:t>
                </a:r>
              </a:p>
            </p:txBody>
          </p:sp>
        </p:grpSp>
        <p:sp>
          <p:nvSpPr>
            <p:cNvPr id="36886" name="AutoShape 22"/>
            <p:cNvSpPr>
              <a:spLocks noChangeArrowheads="1"/>
            </p:cNvSpPr>
            <p:nvPr/>
          </p:nvSpPr>
          <p:spPr bwMode="auto">
            <a:xfrm>
              <a:off x="2095" y="2430"/>
              <a:ext cx="435" cy="292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CCCC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b="1">
                  <a:solidFill>
                    <a:srgbClr val="CCCC00"/>
                  </a:solidFill>
                </a:rPr>
                <a:t>U</a:t>
              </a:r>
              <a:r>
                <a:rPr lang="en-GB" altLang="en-US" b="1" baseline="-25000">
                  <a:solidFill>
                    <a:srgbClr val="CCCC00"/>
                  </a:solidFill>
                </a:rPr>
                <a:t>not</a:t>
              </a:r>
            </a:p>
          </p:txBody>
        </p:sp>
        <p:grpSp>
          <p:nvGrpSpPr>
            <p:cNvPr id="36887" name="Group 23"/>
            <p:cNvGrpSpPr>
              <a:grpSpLocks/>
            </p:cNvGrpSpPr>
            <p:nvPr/>
          </p:nvGrpSpPr>
          <p:grpSpPr bwMode="auto">
            <a:xfrm>
              <a:off x="2983" y="2442"/>
              <a:ext cx="221" cy="292"/>
              <a:chOff x="2983" y="2442"/>
              <a:chExt cx="221" cy="292"/>
            </a:xfrm>
          </p:grpSpPr>
          <p:sp>
            <p:nvSpPr>
              <p:cNvPr id="36888" name="Line 24"/>
              <p:cNvSpPr>
                <a:spLocks noChangeShapeType="1"/>
              </p:cNvSpPr>
              <p:nvPr/>
            </p:nvSpPr>
            <p:spPr bwMode="auto">
              <a:xfrm>
                <a:off x="3017" y="2500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89" name="Line 25"/>
              <p:cNvSpPr>
                <a:spLocks noChangeShapeType="1"/>
              </p:cNvSpPr>
              <p:nvPr/>
            </p:nvSpPr>
            <p:spPr bwMode="auto">
              <a:xfrm flipH="1">
                <a:off x="3124" y="2596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90" name="Line 26"/>
              <p:cNvSpPr>
                <a:spLocks noChangeShapeType="1"/>
              </p:cNvSpPr>
              <p:nvPr/>
            </p:nvSpPr>
            <p:spPr bwMode="auto">
              <a:xfrm flipH="1" flipV="1">
                <a:off x="3118" y="2499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891" name="AutoShape 27"/>
              <p:cNvSpPr>
                <a:spLocks noChangeArrowheads="1"/>
              </p:cNvSpPr>
              <p:nvPr/>
            </p:nvSpPr>
            <p:spPr bwMode="auto">
              <a:xfrm>
                <a:off x="2983" y="2442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CCCC00"/>
                    </a:solidFill>
                  </a:rPr>
                  <a:t>0</a:t>
                </a:r>
              </a:p>
            </p:txBody>
          </p:sp>
        </p:grpSp>
        <p:sp>
          <p:nvSpPr>
            <p:cNvPr id="36892" name="AutoShape 28"/>
            <p:cNvSpPr>
              <a:spLocks noChangeArrowheads="1"/>
            </p:cNvSpPr>
            <p:nvPr/>
          </p:nvSpPr>
          <p:spPr bwMode="auto">
            <a:xfrm>
              <a:off x="2737" y="2448"/>
              <a:ext cx="225" cy="292"/>
            </a:xfrm>
            <a:prstGeom prst="roundRect">
              <a:avLst>
                <a:gd name="adj" fmla="val 4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CCCC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b="1">
                  <a:solidFill>
                    <a:srgbClr val="CCCC00"/>
                  </a:solidFill>
                </a:rPr>
                <a:t>=</a:t>
              </a:r>
            </a:p>
          </p:txBody>
        </p:sp>
      </p:grpSp>
      <p:grpSp>
        <p:nvGrpSpPr>
          <p:cNvPr id="36893" name="Group 29"/>
          <p:cNvGrpSpPr>
            <a:grpSpLocks/>
          </p:cNvGrpSpPr>
          <p:nvPr/>
        </p:nvGrpSpPr>
        <p:grpSpPr bwMode="auto">
          <a:xfrm>
            <a:off x="3802064" y="4319587"/>
            <a:ext cx="2116137" cy="1182688"/>
            <a:chOff x="1435" y="2721"/>
            <a:chExt cx="1333" cy="745"/>
          </a:xfrm>
        </p:grpSpPr>
        <p:sp>
          <p:nvSpPr>
            <p:cNvPr id="36894" name="AutoShape 30"/>
            <p:cNvSpPr>
              <a:spLocks noChangeArrowheads="1"/>
            </p:cNvSpPr>
            <p:nvPr/>
          </p:nvSpPr>
          <p:spPr bwMode="auto">
            <a:xfrm>
              <a:off x="1435" y="3174"/>
              <a:ext cx="1333" cy="292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/>
                <a:t>NOT Operation</a:t>
              </a:r>
            </a:p>
          </p:txBody>
        </p:sp>
        <p:sp>
          <p:nvSpPr>
            <p:cNvPr id="36895" name="Line 31"/>
            <p:cNvSpPr>
              <a:spLocks noChangeShapeType="1"/>
            </p:cNvSpPr>
            <p:nvPr/>
          </p:nvSpPr>
          <p:spPr bwMode="auto">
            <a:xfrm flipV="1">
              <a:off x="2039" y="2721"/>
              <a:ext cx="168" cy="50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76430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Square Root of NOT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231188" cy="45354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The quantum inverter is actually implemented using two special NOT gates defined by:</a:t>
            </a:r>
          </a:p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/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3767138" y="3468688"/>
            <a:ext cx="2741612" cy="671512"/>
            <a:chOff x="1413" y="2185"/>
            <a:chExt cx="1727" cy="423"/>
          </a:xfrm>
        </p:grpSpPr>
        <p:grpSp>
          <p:nvGrpSpPr>
            <p:cNvPr id="37892" name="Group 4"/>
            <p:cNvGrpSpPr>
              <a:grpSpLocks/>
            </p:cNvGrpSpPr>
            <p:nvPr/>
          </p:nvGrpSpPr>
          <p:grpSpPr bwMode="auto">
            <a:xfrm>
              <a:off x="2421" y="2231"/>
              <a:ext cx="221" cy="292"/>
              <a:chOff x="2421" y="2231"/>
              <a:chExt cx="221" cy="292"/>
            </a:xfrm>
          </p:grpSpPr>
          <p:sp>
            <p:nvSpPr>
              <p:cNvPr id="37893" name="Line 5"/>
              <p:cNvSpPr>
                <a:spLocks noChangeShapeType="1"/>
              </p:cNvSpPr>
              <p:nvPr/>
            </p:nvSpPr>
            <p:spPr bwMode="auto">
              <a:xfrm>
                <a:off x="2455" y="2289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894" name="Line 6"/>
              <p:cNvSpPr>
                <a:spLocks noChangeShapeType="1"/>
              </p:cNvSpPr>
              <p:nvPr/>
            </p:nvSpPr>
            <p:spPr bwMode="auto">
              <a:xfrm flipH="1">
                <a:off x="2562" y="2385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895" name="Line 7"/>
              <p:cNvSpPr>
                <a:spLocks noChangeShapeType="1"/>
              </p:cNvSpPr>
              <p:nvPr/>
            </p:nvSpPr>
            <p:spPr bwMode="auto">
              <a:xfrm flipH="1" flipV="1">
                <a:off x="2556" y="2288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896" name="AutoShape 8"/>
              <p:cNvSpPr>
                <a:spLocks noChangeArrowheads="1"/>
              </p:cNvSpPr>
              <p:nvPr/>
            </p:nvSpPr>
            <p:spPr bwMode="auto">
              <a:xfrm>
                <a:off x="2421" y="2231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CCCC00"/>
                    </a:solidFill>
                  </a:rPr>
                  <a:t>0</a:t>
                </a:r>
              </a:p>
            </p:txBody>
          </p:sp>
        </p:grpSp>
        <p:grpSp>
          <p:nvGrpSpPr>
            <p:cNvPr id="37897" name="Group 9"/>
            <p:cNvGrpSpPr>
              <a:grpSpLocks/>
            </p:cNvGrpSpPr>
            <p:nvPr/>
          </p:nvGrpSpPr>
          <p:grpSpPr bwMode="auto">
            <a:xfrm>
              <a:off x="2919" y="2243"/>
              <a:ext cx="221" cy="292"/>
              <a:chOff x="2919" y="2243"/>
              <a:chExt cx="221" cy="292"/>
            </a:xfrm>
          </p:grpSpPr>
          <p:sp>
            <p:nvSpPr>
              <p:cNvPr id="37898" name="Line 10"/>
              <p:cNvSpPr>
                <a:spLocks noChangeShapeType="1"/>
              </p:cNvSpPr>
              <p:nvPr/>
            </p:nvSpPr>
            <p:spPr bwMode="auto">
              <a:xfrm>
                <a:off x="2953" y="2301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899" name="Line 11"/>
              <p:cNvSpPr>
                <a:spLocks noChangeShapeType="1"/>
              </p:cNvSpPr>
              <p:nvPr/>
            </p:nvSpPr>
            <p:spPr bwMode="auto">
              <a:xfrm flipH="1">
                <a:off x="3060" y="2397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00" name="Line 12"/>
              <p:cNvSpPr>
                <a:spLocks noChangeShapeType="1"/>
              </p:cNvSpPr>
              <p:nvPr/>
            </p:nvSpPr>
            <p:spPr bwMode="auto">
              <a:xfrm flipH="1" flipV="1">
                <a:off x="3054" y="2300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01" name="AutoShape 13"/>
              <p:cNvSpPr>
                <a:spLocks noChangeArrowheads="1"/>
              </p:cNvSpPr>
              <p:nvPr/>
            </p:nvSpPr>
            <p:spPr bwMode="auto">
              <a:xfrm>
                <a:off x="2919" y="2243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CCCC00"/>
                    </a:solidFill>
                  </a:rPr>
                  <a:t>1</a:t>
                </a:r>
              </a:p>
            </p:txBody>
          </p:sp>
        </p:grpSp>
        <p:sp>
          <p:nvSpPr>
            <p:cNvPr id="37902" name="AutoShape 14"/>
            <p:cNvSpPr>
              <a:spLocks noChangeArrowheads="1"/>
            </p:cNvSpPr>
            <p:nvPr/>
          </p:nvSpPr>
          <p:spPr bwMode="auto">
            <a:xfrm>
              <a:off x="2673" y="2249"/>
              <a:ext cx="225" cy="292"/>
            </a:xfrm>
            <a:prstGeom prst="roundRect">
              <a:avLst>
                <a:gd name="adj" fmla="val 4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CCCC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b="1">
                  <a:solidFill>
                    <a:srgbClr val="CCCC00"/>
                  </a:solidFill>
                </a:rPr>
                <a:t>=</a:t>
              </a:r>
            </a:p>
          </p:txBody>
        </p:sp>
        <p:grpSp>
          <p:nvGrpSpPr>
            <p:cNvPr id="37903" name="Group 15"/>
            <p:cNvGrpSpPr>
              <a:grpSpLocks/>
            </p:cNvGrpSpPr>
            <p:nvPr/>
          </p:nvGrpSpPr>
          <p:grpSpPr bwMode="auto">
            <a:xfrm>
              <a:off x="1413" y="2185"/>
              <a:ext cx="553" cy="417"/>
              <a:chOff x="1413" y="2185"/>
              <a:chExt cx="553" cy="417"/>
            </a:xfrm>
          </p:grpSpPr>
          <p:sp>
            <p:nvSpPr>
              <p:cNvPr id="37904" name="AutoShape 16"/>
              <p:cNvSpPr>
                <a:spLocks noChangeArrowheads="1"/>
              </p:cNvSpPr>
              <p:nvPr/>
            </p:nvSpPr>
            <p:spPr bwMode="auto">
              <a:xfrm>
                <a:off x="1413" y="2185"/>
                <a:ext cx="325" cy="409"/>
              </a:xfrm>
              <a:prstGeom prst="roundRect">
                <a:avLst>
                  <a:gd name="adj" fmla="val 306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3600" b="1">
                    <a:solidFill>
                      <a:srgbClr val="CCCC00"/>
                    </a:solidFill>
                  </a:rPr>
                  <a:t>U</a:t>
                </a:r>
              </a:p>
            </p:txBody>
          </p:sp>
          <p:grpSp>
            <p:nvGrpSpPr>
              <p:cNvPr id="37905" name="Group 17"/>
              <p:cNvGrpSpPr>
                <a:grpSpLocks/>
              </p:cNvGrpSpPr>
              <p:nvPr/>
            </p:nvGrpSpPr>
            <p:grpSpPr bwMode="auto">
              <a:xfrm>
                <a:off x="1612" y="2426"/>
                <a:ext cx="354" cy="176"/>
                <a:chOff x="1612" y="2426"/>
                <a:chExt cx="354" cy="176"/>
              </a:xfrm>
            </p:grpSpPr>
            <p:grpSp>
              <p:nvGrpSpPr>
                <p:cNvPr id="37906" name="Group 18"/>
                <p:cNvGrpSpPr>
                  <a:grpSpLocks/>
                </p:cNvGrpSpPr>
                <p:nvPr/>
              </p:nvGrpSpPr>
              <p:grpSpPr bwMode="auto">
                <a:xfrm>
                  <a:off x="1612" y="2451"/>
                  <a:ext cx="320" cy="83"/>
                  <a:chOff x="1612" y="2451"/>
                  <a:chExt cx="320" cy="83"/>
                </a:xfrm>
              </p:grpSpPr>
              <p:sp>
                <p:nvSpPr>
                  <p:cNvPr id="37907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3" y="2450"/>
                    <a:ext cx="58" cy="86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908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693" y="2451"/>
                    <a:ext cx="240" cy="1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909" name="Line 2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11" y="2516"/>
                    <a:ext cx="23" cy="14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910" name="AutoShape 22"/>
                <p:cNvSpPr>
                  <a:spLocks noChangeArrowheads="1"/>
                </p:cNvSpPr>
                <p:nvPr/>
              </p:nvSpPr>
              <p:spPr bwMode="auto">
                <a:xfrm>
                  <a:off x="1653" y="2426"/>
                  <a:ext cx="313" cy="176"/>
                </a:xfrm>
                <a:prstGeom prst="roundRect">
                  <a:avLst>
                    <a:gd name="adj" fmla="val 57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buClr>
                      <a:srgbClr val="CCCC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GB" altLang="en-US" sz="1200">
                      <a:solidFill>
                        <a:srgbClr val="CCCC00"/>
                      </a:solidFill>
                    </a:rPr>
                    <a:t>NOT</a:t>
                  </a:r>
                </a:p>
              </p:txBody>
            </p:sp>
          </p:grpSp>
        </p:grpSp>
        <p:grpSp>
          <p:nvGrpSpPr>
            <p:cNvPr id="37911" name="Group 23"/>
            <p:cNvGrpSpPr>
              <a:grpSpLocks/>
            </p:cNvGrpSpPr>
            <p:nvPr/>
          </p:nvGrpSpPr>
          <p:grpSpPr bwMode="auto">
            <a:xfrm>
              <a:off x="1905" y="2191"/>
              <a:ext cx="553" cy="417"/>
              <a:chOff x="1905" y="2191"/>
              <a:chExt cx="553" cy="417"/>
            </a:xfrm>
          </p:grpSpPr>
          <p:sp>
            <p:nvSpPr>
              <p:cNvPr id="37912" name="AutoShape 24"/>
              <p:cNvSpPr>
                <a:spLocks noChangeArrowheads="1"/>
              </p:cNvSpPr>
              <p:nvPr/>
            </p:nvSpPr>
            <p:spPr bwMode="auto">
              <a:xfrm>
                <a:off x="1905" y="2191"/>
                <a:ext cx="325" cy="409"/>
              </a:xfrm>
              <a:prstGeom prst="roundRect">
                <a:avLst>
                  <a:gd name="adj" fmla="val 306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3600" b="1">
                    <a:solidFill>
                      <a:srgbClr val="CCCC00"/>
                    </a:solidFill>
                  </a:rPr>
                  <a:t>U</a:t>
                </a:r>
              </a:p>
            </p:txBody>
          </p:sp>
          <p:grpSp>
            <p:nvGrpSpPr>
              <p:cNvPr id="37913" name="Group 25"/>
              <p:cNvGrpSpPr>
                <a:grpSpLocks/>
              </p:cNvGrpSpPr>
              <p:nvPr/>
            </p:nvGrpSpPr>
            <p:grpSpPr bwMode="auto">
              <a:xfrm>
                <a:off x="2104" y="2432"/>
                <a:ext cx="354" cy="176"/>
                <a:chOff x="2104" y="2432"/>
                <a:chExt cx="354" cy="176"/>
              </a:xfrm>
            </p:grpSpPr>
            <p:grpSp>
              <p:nvGrpSpPr>
                <p:cNvPr id="37914" name="Group 26"/>
                <p:cNvGrpSpPr>
                  <a:grpSpLocks/>
                </p:cNvGrpSpPr>
                <p:nvPr/>
              </p:nvGrpSpPr>
              <p:grpSpPr bwMode="auto">
                <a:xfrm>
                  <a:off x="2104" y="2457"/>
                  <a:ext cx="320" cy="83"/>
                  <a:chOff x="2104" y="2457"/>
                  <a:chExt cx="320" cy="83"/>
                </a:xfrm>
              </p:grpSpPr>
              <p:sp>
                <p:nvSpPr>
                  <p:cNvPr id="37915" name="Line 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25" y="2456"/>
                    <a:ext cx="58" cy="86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916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185" y="2457"/>
                    <a:ext cx="240" cy="1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917" name="Line 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03" y="2522"/>
                    <a:ext cx="23" cy="14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918" name="AutoShape 30"/>
                <p:cNvSpPr>
                  <a:spLocks noChangeArrowheads="1"/>
                </p:cNvSpPr>
                <p:nvPr/>
              </p:nvSpPr>
              <p:spPr bwMode="auto">
                <a:xfrm>
                  <a:off x="2145" y="2432"/>
                  <a:ext cx="313" cy="176"/>
                </a:xfrm>
                <a:prstGeom prst="roundRect">
                  <a:avLst>
                    <a:gd name="adj" fmla="val 57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buClr>
                      <a:srgbClr val="CCCC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GB" altLang="en-US" sz="1200">
                      <a:solidFill>
                        <a:srgbClr val="CCCC00"/>
                      </a:solidFill>
                    </a:rPr>
                    <a:t>NOT</a:t>
                  </a:r>
                </a:p>
              </p:txBody>
            </p:sp>
          </p:grpSp>
        </p:grpSp>
      </p:grpSp>
      <p:grpSp>
        <p:nvGrpSpPr>
          <p:cNvPr id="37919" name="Group 31"/>
          <p:cNvGrpSpPr>
            <a:grpSpLocks/>
          </p:cNvGrpSpPr>
          <p:nvPr/>
        </p:nvGrpSpPr>
        <p:grpSpPr bwMode="auto">
          <a:xfrm>
            <a:off x="3776663" y="4230688"/>
            <a:ext cx="2741612" cy="671512"/>
            <a:chOff x="1419" y="2665"/>
            <a:chExt cx="1727" cy="423"/>
          </a:xfrm>
        </p:grpSpPr>
        <p:grpSp>
          <p:nvGrpSpPr>
            <p:cNvPr id="37920" name="Group 32"/>
            <p:cNvGrpSpPr>
              <a:grpSpLocks/>
            </p:cNvGrpSpPr>
            <p:nvPr/>
          </p:nvGrpSpPr>
          <p:grpSpPr bwMode="auto">
            <a:xfrm>
              <a:off x="2427" y="2711"/>
              <a:ext cx="221" cy="292"/>
              <a:chOff x="2427" y="2711"/>
              <a:chExt cx="221" cy="292"/>
            </a:xfrm>
          </p:grpSpPr>
          <p:sp>
            <p:nvSpPr>
              <p:cNvPr id="37921" name="Line 33"/>
              <p:cNvSpPr>
                <a:spLocks noChangeShapeType="1"/>
              </p:cNvSpPr>
              <p:nvPr/>
            </p:nvSpPr>
            <p:spPr bwMode="auto">
              <a:xfrm>
                <a:off x="2461" y="2769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22" name="Line 34"/>
              <p:cNvSpPr>
                <a:spLocks noChangeShapeType="1"/>
              </p:cNvSpPr>
              <p:nvPr/>
            </p:nvSpPr>
            <p:spPr bwMode="auto">
              <a:xfrm flipH="1">
                <a:off x="2568" y="2865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23" name="Line 35"/>
              <p:cNvSpPr>
                <a:spLocks noChangeShapeType="1"/>
              </p:cNvSpPr>
              <p:nvPr/>
            </p:nvSpPr>
            <p:spPr bwMode="auto">
              <a:xfrm flipH="1" flipV="1">
                <a:off x="2562" y="2768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24" name="AutoShape 36"/>
              <p:cNvSpPr>
                <a:spLocks noChangeArrowheads="1"/>
              </p:cNvSpPr>
              <p:nvPr/>
            </p:nvSpPr>
            <p:spPr bwMode="auto">
              <a:xfrm>
                <a:off x="2427" y="2711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CCCC00"/>
                    </a:solidFill>
                  </a:rPr>
                  <a:t>1</a:t>
                </a:r>
              </a:p>
            </p:txBody>
          </p:sp>
        </p:grpSp>
        <p:grpSp>
          <p:nvGrpSpPr>
            <p:cNvPr id="37925" name="Group 37"/>
            <p:cNvGrpSpPr>
              <a:grpSpLocks/>
            </p:cNvGrpSpPr>
            <p:nvPr/>
          </p:nvGrpSpPr>
          <p:grpSpPr bwMode="auto">
            <a:xfrm>
              <a:off x="2925" y="2723"/>
              <a:ext cx="221" cy="292"/>
              <a:chOff x="2925" y="2723"/>
              <a:chExt cx="221" cy="292"/>
            </a:xfrm>
          </p:grpSpPr>
          <p:sp>
            <p:nvSpPr>
              <p:cNvPr id="37926" name="Line 38"/>
              <p:cNvSpPr>
                <a:spLocks noChangeShapeType="1"/>
              </p:cNvSpPr>
              <p:nvPr/>
            </p:nvSpPr>
            <p:spPr bwMode="auto">
              <a:xfrm>
                <a:off x="2959" y="2781"/>
                <a:ext cx="1" cy="174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27" name="Line 39"/>
              <p:cNvSpPr>
                <a:spLocks noChangeShapeType="1"/>
              </p:cNvSpPr>
              <p:nvPr/>
            </p:nvSpPr>
            <p:spPr bwMode="auto">
              <a:xfrm flipH="1">
                <a:off x="3066" y="2877"/>
                <a:ext cx="80" cy="78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28" name="Line 40"/>
              <p:cNvSpPr>
                <a:spLocks noChangeShapeType="1"/>
              </p:cNvSpPr>
              <p:nvPr/>
            </p:nvSpPr>
            <p:spPr bwMode="auto">
              <a:xfrm flipH="1" flipV="1">
                <a:off x="3060" y="2780"/>
                <a:ext cx="80" cy="80"/>
              </a:xfrm>
              <a:prstGeom prst="line">
                <a:avLst/>
              </a:prstGeom>
              <a:noFill/>
              <a:ln w="19080">
                <a:solidFill>
                  <a:srgbClr val="CC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929" name="AutoShape 41"/>
              <p:cNvSpPr>
                <a:spLocks noChangeArrowheads="1"/>
              </p:cNvSpPr>
              <p:nvPr/>
            </p:nvSpPr>
            <p:spPr bwMode="auto">
              <a:xfrm>
                <a:off x="2925" y="2723"/>
                <a:ext cx="211" cy="292"/>
              </a:xfrm>
              <a:prstGeom prst="roundRect">
                <a:avLst>
                  <a:gd name="adj" fmla="val 46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>
                    <a:solidFill>
                      <a:srgbClr val="CCCC00"/>
                    </a:solidFill>
                  </a:rPr>
                  <a:t>0</a:t>
                </a:r>
              </a:p>
            </p:txBody>
          </p:sp>
        </p:grpSp>
        <p:sp>
          <p:nvSpPr>
            <p:cNvPr id="37930" name="AutoShape 42"/>
            <p:cNvSpPr>
              <a:spLocks noChangeArrowheads="1"/>
            </p:cNvSpPr>
            <p:nvPr/>
          </p:nvSpPr>
          <p:spPr bwMode="auto">
            <a:xfrm>
              <a:off x="2679" y="2729"/>
              <a:ext cx="225" cy="292"/>
            </a:xfrm>
            <a:prstGeom prst="roundRect">
              <a:avLst>
                <a:gd name="adj" fmla="val 4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CCCC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b="1">
                  <a:solidFill>
                    <a:srgbClr val="CCCC00"/>
                  </a:solidFill>
                </a:rPr>
                <a:t>=</a:t>
              </a:r>
            </a:p>
          </p:txBody>
        </p:sp>
        <p:grpSp>
          <p:nvGrpSpPr>
            <p:cNvPr id="37931" name="Group 43"/>
            <p:cNvGrpSpPr>
              <a:grpSpLocks/>
            </p:cNvGrpSpPr>
            <p:nvPr/>
          </p:nvGrpSpPr>
          <p:grpSpPr bwMode="auto">
            <a:xfrm>
              <a:off x="1419" y="2665"/>
              <a:ext cx="553" cy="417"/>
              <a:chOff x="1419" y="2665"/>
              <a:chExt cx="553" cy="417"/>
            </a:xfrm>
          </p:grpSpPr>
          <p:sp>
            <p:nvSpPr>
              <p:cNvPr id="37932" name="AutoShape 44"/>
              <p:cNvSpPr>
                <a:spLocks noChangeArrowheads="1"/>
              </p:cNvSpPr>
              <p:nvPr/>
            </p:nvSpPr>
            <p:spPr bwMode="auto">
              <a:xfrm>
                <a:off x="1419" y="2665"/>
                <a:ext cx="325" cy="409"/>
              </a:xfrm>
              <a:prstGeom prst="roundRect">
                <a:avLst>
                  <a:gd name="adj" fmla="val 306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3600" b="1">
                    <a:solidFill>
                      <a:srgbClr val="CCCC00"/>
                    </a:solidFill>
                  </a:rPr>
                  <a:t>U</a:t>
                </a:r>
              </a:p>
            </p:txBody>
          </p:sp>
          <p:grpSp>
            <p:nvGrpSpPr>
              <p:cNvPr id="37933" name="Group 45"/>
              <p:cNvGrpSpPr>
                <a:grpSpLocks/>
              </p:cNvGrpSpPr>
              <p:nvPr/>
            </p:nvGrpSpPr>
            <p:grpSpPr bwMode="auto">
              <a:xfrm>
                <a:off x="1618" y="2906"/>
                <a:ext cx="354" cy="176"/>
                <a:chOff x="1618" y="2906"/>
                <a:chExt cx="354" cy="176"/>
              </a:xfrm>
            </p:grpSpPr>
            <p:grpSp>
              <p:nvGrpSpPr>
                <p:cNvPr id="37934" name="Group 46"/>
                <p:cNvGrpSpPr>
                  <a:grpSpLocks/>
                </p:cNvGrpSpPr>
                <p:nvPr/>
              </p:nvGrpSpPr>
              <p:grpSpPr bwMode="auto">
                <a:xfrm>
                  <a:off x="1618" y="2931"/>
                  <a:ext cx="320" cy="83"/>
                  <a:chOff x="1618" y="2931"/>
                  <a:chExt cx="320" cy="83"/>
                </a:xfrm>
              </p:grpSpPr>
              <p:sp>
                <p:nvSpPr>
                  <p:cNvPr id="37935" name="Line 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9" y="2930"/>
                    <a:ext cx="58" cy="86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936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1699" y="2931"/>
                    <a:ext cx="240" cy="1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937" name="Line 4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17" y="2996"/>
                    <a:ext cx="23" cy="14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938" name="AutoShape 50"/>
                <p:cNvSpPr>
                  <a:spLocks noChangeArrowheads="1"/>
                </p:cNvSpPr>
                <p:nvPr/>
              </p:nvSpPr>
              <p:spPr bwMode="auto">
                <a:xfrm>
                  <a:off x="1659" y="2906"/>
                  <a:ext cx="313" cy="176"/>
                </a:xfrm>
                <a:prstGeom prst="roundRect">
                  <a:avLst>
                    <a:gd name="adj" fmla="val 57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buClr>
                      <a:srgbClr val="CCCC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GB" altLang="en-US" sz="1200">
                      <a:solidFill>
                        <a:srgbClr val="CCCC00"/>
                      </a:solidFill>
                    </a:rPr>
                    <a:t>NOT</a:t>
                  </a:r>
                </a:p>
              </p:txBody>
            </p:sp>
          </p:grpSp>
        </p:grpSp>
        <p:grpSp>
          <p:nvGrpSpPr>
            <p:cNvPr id="37939" name="Group 51"/>
            <p:cNvGrpSpPr>
              <a:grpSpLocks/>
            </p:cNvGrpSpPr>
            <p:nvPr/>
          </p:nvGrpSpPr>
          <p:grpSpPr bwMode="auto">
            <a:xfrm>
              <a:off x="1911" y="2671"/>
              <a:ext cx="553" cy="417"/>
              <a:chOff x="1911" y="2671"/>
              <a:chExt cx="553" cy="417"/>
            </a:xfrm>
          </p:grpSpPr>
          <p:sp>
            <p:nvSpPr>
              <p:cNvPr id="37940" name="AutoShape 52"/>
              <p:cNvSpPr>
                <a:spLocks noChangeArrowheads="1"/>
              </p:cNvSpPr>
              <p:nvPr/>
            </p:nvSpPr>
            <p:spPr bwMode="auto">
              <a:xfrm>
                <a:off x="1911" y="2671"/>
                <a:ext cx="325" cy="409"/>
              </a:xfrm>
              <a:prstGeom prst="roundRect">
                <a:avLst>
                  <a:gd name="adj" fmla="val 306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CCCC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GB" altLang="en-US" sz="3600" b="1">
                    <a:solidFill>
                      <a:srgbClr val="CCCC00"/>
                    </a:solidFill>
                  </a:rPr>
                  <a:t>U</a:t>
                </a:r>
              </a:p>
            </p:txBody>
          </p:sp>
          <p:grpSp>
            <p:nvGrpSpPr>
              <p:cNvPr id="37941" name="Group 53"/>
              <p:cNvGrpSpPr>
                <a:grpSpLocks/>
              </p:cNvGrpSpPr>
              <p:nvPr/>
            </p:nvGrpSpPr>
            <p:grpSpPr bwMode="auto">
              <a:xfrm>
                <a:off x="2110" y="2912"/>
                <a:ext cx="354" cy="176"/>
                <a:chOff x="2110" y="2912"/>
                <a:chExt cx="354" cy="176"/>
              </a:xfrm>
            </p:grpSpPr>
            <p:grpSp>
              <p:nvGrpSpPr>
                <p:cNvPr id="37942" name="Group 54"/>
                <p:cNvGrpSpPr>
                  <a:grpSpLocks/>
                </p:cNvGrpSpPr>
                <p:nvPr/>
              </p:nvGrpSpPr>
              <p:grpSpPr bwMode="auto">
                <a:xfrm>
                  <a:off x="2110" y="2937"/>
                  <a:ext cx="321" cy="83"/>
                  <a:chOff x="2110" y="2937"/>
                  <a:chExt cx="321" cy="83"/>
                </a:xfrm>
              </p:grpSpPr>
              <p:sp>
                <p:nvSpPr>
                  <p:cNvPr id="37943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31" y="2936"/>
                    <a:ext cx="58" cy="86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944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191" y="2937"/>
                    <a:ext cx="240" cy="1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945" name="Line 5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09" y="3002"/>
                    <a:ext cx="23" cy="14"/>
                  </a:xfrm>
                  <a:prstGeom prst="line">
                    <a:avLst/>
                  </a:prstGeom>
                  <a:noFill/>
                  <a:ln w="12600">
                    <a:solidFill>
                      <a:srgbClr val="CCCC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946" name="AutoShape 58"/>
                <p:cNvSpPr>
                  <a:spLocks noChangeArrowheads="1"/>
                </p:cNvSpPr>
                <p:nvPr/>
              </p:nvSpPr>
              <p:spPr bwMode="auto">
                <a:xfrm>
                  <a:off x="2151" y="2912"/>
                  <a:ext cx="313" cy="176"/>
                </a:xfrm>
                <a:prstGeom prst="roundRect">
                  <a:avLst>
                    <a:gd name="adj" fmla="val 57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buClr>
                      <a:srgbClr val="CCCC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r>
                    <a:rPr lang="en-GB" altLang="en-US" sz="1200">
                      <a:solidFill>
                        <a:srgbClr val="CCCC00"/>
                      </a:solidFill>
                    </a:rPr>
                    <a:t>NOT</a:t>
                  </a:r>
                </a:p>
              </p:txBody>
            </p:sp>
          </p:grpSp>
        </p:grpSp>
      </p:grpSp>
      <p:sp>
        <p:nvSpPr>
          <p:cNvPr id="37947" name="AutoShape 59"/>
          <p:cNvSpPr>
            <a:spLocks noChangeArrowheads="1"/>
          </p:cNvSpPr>
          <p:nvPr/>
        </p:nvSpPr>
        <p:spPr bwMode="auto">
          <a:xfrm>
            <a:off x="2752620" y="5016135"/>
            <a:ext cx="6688347" cy="1202510"/>
          </a:xfrm>
          <a:prstGeom prst="roundRect">
            <a:avLst>
              <a:gd name="adj" fmla="val 13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dirty="0"/>
              <a:t>This is kind of gate is unique to quantum computing.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dirty="0"/>
              <a:t>There is no way that two applications of any digital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dirty="0"/>
              <a:t>gate can produce the inverse operation </a:t>
            </a:r>
          </a:p>
        </p:txBody>
      </p:sp>
    </p:spTree>
    <p:extLst>
      <p:ext uri="{BB962C8B-B14F-4D97-AF65-F5344CB8AC3E}">
        <p14:creationId xmlns:p14="http://schemas.microsoft.com/office/powerpoint/2010/main" val="4220246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uses in Quantum World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953" y="2517707"/>
            <a:ext cx="553526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7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11787"/>
            <a:ext cx="9601196" cy="1303867"/>
          </a:xfrm>
        </p:spPr>
        <p:txBody>
          <a:bodyPr/>
          <a:lstStyle/>
          <a:p>
            <a:r>
              <a:rPr lang="en-US" dirty="0" smtClean="0"/>
              <a:t>Some interesting facts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55" y="1833812"/>
            <a:ext cx="5609977" cy="441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5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918" y="863834"/>
            <a:ext cx="7896306" cy="52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455" y="768420"/>
            <a:ext cx="7789399" cy="52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14" y="795793"/>
            <a:ext cx="8045644" cy="52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2971800"/>
            <a:ext cx="7543800" cy="1295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Thank you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idx="1"/>
          </p:nvPr>
        </p:nvSpPr>
        <p:spPr>
          <a:xfrm>
            <a:off x="3581400" y="1600200"/>
            <a:ext cx="8229600" cy="441325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804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8038" y="1211747"/>
            <a:ext cx="3362279" cy="4941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64" y="1211747"/>
            <a:ext cx="3286125" cy="493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30" y="1211810"/>
            <a:ext cx="3381643" cy="49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OUTLINE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3784821" y="2496709"/>
            <a:ext cx="5605669" cy="362579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>
            <a:normAutofit fontScale="92500" lnSpcReduction="20000"/>
          </a:bodyPr>
          <a:lstStyle/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Why Quantum Computing?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What is Quantum Computing?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History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 Weirdness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 Properties </a:t>
            </a:r>
            <a:br>
              <a:rPr lang="en-GB" altLang="en-US" dirty="0"/>
            </a:b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Quantum Devices</a:t>
            </a:r>
          </a:p>
          <a:p>
            <a:pPr>
              <a:lnSpc>
                <a:spcPct val="89000"/>
              </a:lnSpc>
              <a:spcBef>
                <a:spcPts val="6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89000"/>
              </a:lnSpc>
              <a:spcBef>
                <a:spcPts val="6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24913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1851025" y="2168526"/>
            <a:ext cx="8432800" cy="77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4400" i="1"/>
              <a:t>Why Quantum Computing?</a:t>
            </a:r>
          </a:p>
        </p:txBody>
      </p:sp>
    </p:spTree>
    <p:extLst>
      <p:ext uri="{BB962C8B-B14F-4D97-AF65-F5344CB8AC3E}">
        <p14:creationId xmlns:p14="http://schemas.microsoft.com/office/powerpoint/2010/main" val="3222160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Transistor Density</a:t>
            </a:r>
          </a:p>
        </p:txBody>
      </p: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1817688" y="1409701"/>
            <a:ext cx="8543924" cy="5449889"/>
            <a:chOff x="185" y="888"/>
            <a:chExt cx="5382" cy="3433"/>
          </a:xfrm>
        </p:grpSpPr>
        <p:grpSp>
          <p:nvGrpSpPr>
            <p:cNvPr id="7171" name="Group 3"/>
            <p:cNvGrpSpPr>
              <a:grpSpLocks/>
            </p:cNvGrpSpPr>
            <p:nvPr/>
          </p:nvGrpSpPr>
          <p:grpSpPr bwMode="auto">
            <a:xfrm>
              <a:off x="185" y="888"/>
              <a:ext cx="5382" cy="3433"/>
              <a:chOff x="185" y="888"/>
              <a:chExt cx="5382" cy="3433"/>
            </a:xfrm>
          </p:grpSpPr>
          <p:sp>
            <p:nvSpPr>
              <p:cNvPr id="7172" name="AutoShape 4"/>
              <p:cNvSpPr>
                <a:spLocks noChangeArrowheads="1"/>
              </p:cNvSpPr>
              <p:nvPr/>
            </p:nvSpPr>
            <p:spPr bwMode="auto">
              <a:xfrm>
                <a:off x="185" y="888"/>
                <a:ext cx="5382" cy="3426"/>
              </a:xfrm>
              <a:prstGeom prst="roundRect">
                <a:avLst>
                  <a:gd name="adj" fmla="val 28"/>
                </a:avLst>
              </a:prstGeom>
              <a:solidFill>
                <a:srgbClr val="33CCFF"/>
              </a:solidFill>
              <a:ln w="12600">
                <a:solidFill>
                  <a:srgbClr val="33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grpSp>
            <p:nvGrpSpPr>
              <p:cNvPr id="7173" name="Group 5"/>
              <p:cNvGrpSpPr>
                <a:grpSpLocks/>
              </p:cNvGrpSpPr>
              <p:nvPr/>
            </p:nvGrpSpPr>
            <p:grpSpPr bwMode="auto">
              <a:xfrm>
                <a:off x="231" y="929"/>
                <a:ext cx="5222" cy="3392"/>
                <a:chOff x="231" y="929"/>
                <a:chExt cx="5222" cy="3392"/>
              </a:xfrm>
            </p:grpSpPr>
            <p:grpSp>
              <p:nvGrpSpPr>
                <p:cNvPr id="7174" name="Group 6"/>
                <p:cNvGrpSpPr>
                  <a:grpSpLocks/>
                </p:cNvGrpSpPr>
                <p:nvPr/>
              </p:nvGrpSpPr>
              <p:grpSpPr bwMode="auto">
                <a:xfrm>
                  <a:off x="467" y="1152"/>
                  <a:ext cx="4847" cy="2783"/>
                  <a:chOff x="467" y="1152"/>
                  <a:chExt cx="4847" cy="2783"/>
                </a:xfrm>
              </p:grpSpPr>
              <p:sp>
                <p:nvSpPr>
                  <p:cNvPr id="7175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467" y="3472"/>
                    <a:ext cx="4848" cy="1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76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467" y="3008"/>
                    <a:ext cx="4848" cy="1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77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467" y="2544"/>
                    <a:ext cx="4848" cy="1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78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467" y="2080"/>
                    <a:ext cx="4848" cy="1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79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467" y="1616"/>
                    <a:ext cx="4848" cy="1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80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73" y="3887"/>
                    <a:ext cx="1" cy="50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81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79" y="3887"/>
                    <a:ext cx="1" cy="50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82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85" y="3887"/>
                    <a:ext cx="1" cy="50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83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91" y="3887"/>
                    <a:ext cx="1" cy="50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84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97" y="3887"/>
                    <a:ext cx="1" cy="50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85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03" y="3887"/>
                    <a:ext cx="1" cy="50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86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9" y="3887"/>
                    <a:ext cx="1" cy="50"/>
                  </a:xfrm>
                  <a:prstGeom prst="line">
                    <a:avLst/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187" name="AutoShape 19"/>
                  <p:cNvSpPr>
                    <a:spLocks noChangeArrowheads="1"/>
                  </p:cNvSpPr>
                  <p:nvPr/>
                </p:nvSpPr>
                <p:spPr bwMode="auto">
                  <a:xfrm>
                    <a:off x="467" y="1152"/>
                    <a:ext cx="4848" cy="2784"/>
                  </a:xfrm>
                  <a:prstGeom prst="roundRect">
                    <a:avLst>
                      <a:gd name="adj" fmla="val 32"/>
                    </a:avLst>
                  </a:prstGeom>
                  <a:noFill/>
                  <a:ln w="126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188" name="AutoShape 20"/>
                <p:cNvSpPr>
                  <a:spLocks noChangeArrowheads="1"/>
                </p:cNvSpPr>
                <p:nvPr/>
              </p:nvSpPr>
              <p:spPr bwMode="auto">
                <a:xfrm>
                  <a:off x="346" y="3962"/>
                  <a:ext cx="267" cy="159"/>
                </a:xfrm>
                <a:prstGeom prst="roundRect">
                  <a:avLst>
                    <a:gd name="adj" fmla="val 63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1970</a:t>
                  </a:r>
                </a:p>
              </p:txBody>
            </p:sp>
            <p:sp>
              <p:nvSpPr>
                <p:cNvPr id="7189" name="AutoShape 21"/>
                <p:cNvSpPr>
                  <a:spLocks noChangeArrowheads="1"/>
                </p:cNvSpPr>
                <p:nvPr/>
              </p:nvSpPr>
              <p:spPr bwMode="auto">
                <a:xfrm>
                  <a:off x="951" y="3962"/>
                  <a:ext cx="267" cy="159"/>
                </a:xfrm>
                <a:prstGeom prst="roundRect">
                  <a:avLst>
                    <a:gd name="adj" fmla="val 63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1975</a:t>
                  </a:r>
                </a:p>
              </p:txBody>
            </p:sp>
            <p:sp>
              <p:nvSpPr>
                <p:cNvPr id="7190" name="AutoShape 22"/>
                <p:cNvSpPr>
                  <a:spLocks noChangeArrowheads="1"/>
                </p:cNvSpPr>
                <p:nvPr/>
              </p:nvSpPr>
              <p:spPr bwMode="auto">
                <a:xfrm>
                  <a:off x="1556" y="3962"/>
                  <a:ext cx="267" cy="159"/>
                </a:xfrm>
                <a:prstGeom prst="roundRect">
                  <a:avLst>
                    <a:gd name="adj" fmla="val 63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1980</a:t>
                  </a:r>
                </a:p>
              </p:txBody>
            </p:sp>
            <p:sp>
              <p:nvSpPr>
                <p:cNvPr id="7191" name="AutoShape 23"/>
                <p:cNvSpPr>
                  <a:spLocks noChangeArrowheads="1"/>
                </p:cNvSpPr>
                <p:nvPr/>
              </p:nvSpPr>
              <p:spPr bwMode="auto">
                <a:xfrm>
                  <a:off x="2161" y="3962"/>
                  <a:ext cx="267" cy="159"/>
                </a:xfrm>
                <a:prstGeom prst="roundRect">
                  <a:avLst>
                    <a:gd name="adj" fmla="val 63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1985</a:t>
                  </a:r>
                </a:p>
              </p:txBody>
            </p:sp>
            <p:sp>
              <p:nvSpPr>
                <p:cNvPr id="7192" name="AutoShape 24"/>
                <p:cNvSpPr>
                  <a:spLocks noChangeArrowheads="1"/>
                </p:cNvSpPr>
                <p:nvPr/>
              </p:nvSpPr>
              <p:spPr bwMode="auto">
                <a:xfrm>
                  <a:off x="2766" y="3962"/>
                  <a:ext cx="267" cy="159"/>
                </a:xfrm>
                <a:prstGeom prst="roundRect">
                  <a:avLst>
                    <a:gd name="adj" fmla="val 63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1990</a:t>
                  </a:r>
                </a:p>
              </p:txBody>
            </p:sp>
            <p:sp>
              <p:nvSpPr>
                <p:cNvPr id="7193" name="AutoShape 25"/>
                <p:cNvSpPr>
                  <a:spLocks noChangeArrowheads="1"/>
                </p:cNvSpPr>
                <p:nvPr/>
              </p:nvSpPr>
              <p:spPr bwMode="auto">
                <a:xfrm>
                  <a:off x="3371" y="3962"/>
                  <a:ext cx="267" cy="159"/>
                </a:xfrm>
                <a:prstGeom prst="roundRect">
                  <a:avLst>
                    <a:gd name="adj" fmla="val 63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1995</a:t>
                  </a:r>
                </a:p>
              </p:txBody>
            </p:sp>
            <p:sp>
              <p:nvSpPr>
                <p:cNvPr id="7194" name="AutoShape 26"/>
                <p:cNvSpPr>
                  <a:spLocks noChangeArrowheads="1"/>
                </p:cNvSpPr>
                <p:nvPr/>
              </p:nvSpPr>
              <p:spPr bwMode="auto">
                <a:xfrm>
                  <a:off x="3976" y="3962"/>
                  <a:ext cx="267" cy="159"/>
                </a:xfrm>
                <a:prstGeom prst="roundRect">
                  <a:avLst>
                    <a:gd name="adj" fmla="val 63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2000</a:t>
                  </a:r>
                </a:p>
              </p:txBody>
            </p:sp>
            <p:sp>
              <p:nvSpPr>
                <p:cNvPr id="7195" name="AutoShape 27"/>
                <p:cNvSpPr>
                  <a:spLocks noChangeArrowheads="1"/>
                </p:cNvSpPr>
                <p:nvPr/>
              </p:nvSpPr>
              <p:spPr bwMode="auto">
                <a:xfrm>
                  <a:off x="4581" y="3962"/>
                  <a:ext cx="267" cy="159"/>
                </a:xfrm>
                <a:prstGeom prst="roundRect">
                  <a:avLst>
                    <a:gd name="adj" fmla="val 63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2005</a:t>
                  </a:r>
                </a:p>
              </p:txBody>
            </p:sp>
            <p:sp>
              <p:nvSpPr>
                <p:cNvPr id="7196" name="AutoShape 28"/>
                <p:cNvSpPr>
                  <a:spLocks noChangeArrowheads="1"/>
                </p:cNvSpPr>
                <p:nvPr/>
              </p:nvSpPr>
              <p:spPr bwMode="auto">
                <a:xfrm>
                  <a:off x="5186" y="3962"/>
                  <a:ext cx="267" cy="159"/>
                </a:xfrm>
                <a:prstGeom prst="roundRect">
                  <a:avLst>
                    <a:gd name="adj" fmla="val 63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2010</a:t>
                  </a:r>
                </a:p>
              </p:txBody>
            </p:sp>
            <p:sp>
              <p:nvSpPr>
                <p:cNvPr id="7197" name="AutoShape 29"/>
                <p:cNvSpPr>
                  <a:spLocks noChangeArrowheads="1"/>
                </p:cNvSpPr>
                <p:nvPr/>
              </p:nvSpPr>
              <p:spPr bwMode="auto">
                <a:xfrm>
                  <a:off x="231" y="3801"/>
                  <a:ext cx="188" cy="159"/>
                </a:xfrm>
                <a:prstGeom prst="roundRect">
                  <a:avLst>
                    <a:gd name="adj" fmla="val 53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10</a:t>
                  </a:r>
                  <a:r>
                    <a:rPr lang="en-GB" altLang="en-US" sz="2200" b="1" baseline="30000">
                      <a:latin typeface="Arial Narrow" panose="020B0606020202030204" pitchFamily="34" charset="0"/>
                    </a:rPr>
                    <a:t>3</a:t>
                  </a:r>
                </a:p>
              </p:txBody>
            </p:sp>
            <p:sp>
              <p:nvSpPr>
                <p:cNvPr id="7198" name="AutoShape 30"/>
                <p:cNvSpPr>
                  <a:spLocks noChangeArrowheads="1"/>
                </p:cNvSpPr>
                <p:nvPr/>
              </p:nvSpPr>
              <p:spPr bwMode="auto">
                <a:xfrm>
                  <a:off x="231" y="3392"/>
                  <a:ext cx="188" cy="159"/>
                </a:xfrm>
                <a:prstGeom prst="roundRect">
                  <a:avLst>
                    <a:gd name="adj" fmla="val 53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10</a:t>
                  </a:r>
                  <a:r>
                    <a:rPr lang="en-GB" altLang="en-US" sz="2200" b="1" baseline="30000">
                      <a:latin typeface="Arial Narrow" panose="020B0606020202030204" pitchFamily="34" charset="0"/>
                    </a:rPr>
                    <a:t>4</a:t>
                  </a:r>
                </a:p>
              </p:txBody>
            </p:sp>
            <p:sp>
              <p:nvSpPr>
                <p:cNvPr id="7199" name="AutoShape 31"/>
                <p:cNvSpPr>
                  <a:spLocks noChangeArrowheads="1"/>
                </p:cNvSpPr>
                <p:nvPr/>
              </p:nvSpPr>
              <p:spPr bwMode="auto">
                <a:xfrm>
                  <a:off x="231" y="2925"/>
                  <a:ext cx="188" cy="159"/>
                </a:xfrm>
                <a:prstGeom prst="roundRect">
                  <a:avLst>
                    <a:gd name="adj" fmla="val 53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10</a:t>
                  </a:r>
                  <a:r>
                    <a:rPr lang="en-GB" altLang="en-US" sz="2200" b="1" baseline="30000">
                      <a:latin typeface="Arial Narrow" panose="020B0606020202030204" pitchFamily="34" charset="0"/>
                    </a:rPr>
                    <a:t>5</a:t>
                  </a:r>
                </a:p>
              </p:txBody>
            </p:sp>
            <p:sp>
              <p:nvSpPr>
                <p:cNvPr id="7200" name="AutoShape 32"/>
                <p:cNvSpPr>
                  <a:spLocks noChangeArrowheads="1"/>
                </p:cNvSpPr>
                <p:nvPr/>
              </p:nvSpPr>
              <p:spPr bwMode="auto">
                <a:xfrm>
                  <a:off x="231" y="2466"/>
                  <a:ext cx="188" cy="159"/>
                </a:xfrm>
                <a:prstGeom prst="roundRect">
                  <a:avLst>
                    <a:gd name="adj" fmla="val 53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10</a:t>
                  </a:r>
                  <a:r>
                    <a:rPr lang="en-GB" altLang="en-US" sz="2200" b="1" baseline="30000">
                      <a:latin typeface="Arial Narrow" panose="020B0606020202030204" pitchFamily="34" charset="0"/>
                    </a:rPr>
                    <a:t>6</a:t>
                  </a:r>
                </a:p>
              </p:txBody>
            </p:sp>
            <p:sp>
              <p:nvSpPr>
                <p:cNvPr id="7201" name="AutoShape 33"/>
                <p:cNvSpPr>
                  <a:spLocks noChangeArrowheads="1"/>
                </p:cNvSpPr>
                <p:nvPr/>
              </p:nvSpPr>
              <p:spPr bwMode="auto">
                <a:xfrm>
                  <a:off x="231" y="2001"/>
                  <a:ext cx="188" cy="159"/>
                </a:xfrm>
                <a:prstGeom prst="roundRect">
                  <a:avLst>
                    <a:gd name="adj" fmla="val 53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10</a:t>
                  </a:r>
                  <a:r>
                    <a:rPr lang="en-GB" altLang="en-US" sz="2200" b="1" baseline="30000">
                      <a:latin typeface="Arial Narrow" panose="020B0606020202030204" pitchFamily="34" charset="0"/>
                    </a:rPr>
                    <a:t>7</a:t>
                  </a:r>
                </a:p>
              </p:txBody>
            </p:sp>
            <p:sp>
              <p:nvSpPr>
                <p:cNvPr id="7202" name="AutoShape 34"/>
                <p:cNvSpPr>
                  <a:spLocks noChangeArrowheads="1"/>
                </p:cNvSpPr>
                <p:nvPr/>
              </p:nvSpPr>
              <p:spPr bwMode="auto">
                <a:xfrm>
                  <a:off x="231" y="1536"/>
                  <a:ext cx="188" cy="159"/>
                </a:xfrm>
                <a:prstGeom prst="roundRect">
                  <a:avLst>
                    <a:gd name="adj" fmla="val 53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10</a:t>
                  </a:r>
                  <a:r>
                    <a:rPr lang="en-GB" altLang="en-US" sz="2200" b="1" baseline="30000">
                      <a:latin typeface="Arial Narrow" panose="020B0606020202030204" pitchFamily="34" charset="0"/>
                    </a:rPr>
                    <a:t>8</a:t>
                  </a:r>
                </a:p>
              </p:txBody>
            </p:sp>
            <p:sp>
              <p:nvSpPr>
                <p:cNvPr id="7203" name="AutoShape 35"/>
                <p:cNvSpPr>
                  <a:spLocks noChangeArrowheads="1"/>
                </p:cNvSpPr>
                <p:nvPr/>
              </p:nvSpPr>
              <p:spPr bwMode="auto">
                <a:xfrm>
                  <a:off x="231" y="1124"/>
                  <a:ext cx="188" cy="159"/>
                </a:xfrm>
                <a:prstGeom prst="roundRect">
                  <a:avLst>
                    <a:gd name="adj" fmla="val 537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1800" b="1">
                      <a:latin typeface="Arial Narrow" panose="020B0606020202030204" pitchFamily="34" charset="0"/>
                    </a:rPr>
                    <a:t>10</a:t>
                  </a:r>
                  <a:r>
                    <a:rPr lang="en-GB" altLang="en-US" sz="2200" b="1" baseline="30000">
                      <a:latin typeface="Arial Narrow" panose="020B0606020202030204" pitchFamily="34" charset="0"/>
                    </a:rPr>
                    <a:t>9</a:t>
                  </a:r>
                </a:p>
              </p:txBody>
            </p:sp>
            <p:sp>
              <p:nvSpPr>
                <p:cNvPr id="7204" name="AutoShape 36"/>
                <p:cNvSpPr>
                  <a:spLocks noChangeArrowheads="1"/>
                </p:cNvSpPr>
                <p:nvPr/>
              </p:nvSpPr>
              <p:spPr bwMode="auto">
                <a:xfrm>
                  <a:off x="242" y="929"/>
                  <a:ext cx="1264" cy="176"/>
                </a:xfrm>
                <a:prstGeom prst="roundRect">
                  <a:avLst>
                    <a:gd name="adj" fmla="val 57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2000" b="1">
                      <a:latin typeface="Arial Narrow" panose="020B0606020202030204" pitchFamily="34" charset="0"/>
                    </a:rPr>
                    <a:t>Transistors per chip</a:t>
                  </a:r>
                </a:p>
              </p:txBody>
            </p:sp>
            <p:sp>
              <p:nvSpPr>
                <p:cNvPr id="7205" name="AutoShape 37"/>
                <p:cNvSpPr>
                  <a:spLocks noChangeArrowheads="1"/>
                </p:cNvSpPr>
                <p:nvPr/>
              </p:nvSpPr>
              <p:spPr bwMode="auto">
                <a:xfrm>
                  <a:off x="2632" y="4145"/>
                  <a:ext cx="281" cy="176"/>
                </a:xfrm>
                <a:prstGeom prst="roundRect">
                  <a:avLst>
                    <a:gd name="adj" fmla="val 579"/>
                  </a:avLst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lnSpc>
                      <a:spcPct val="91000"/>
                    </a:lnSpc>
                    <a:buClr>
                      <a:srgbClr val="000000"/>
                    </a:buClr>
                    <a:buSzPct val="100000"/>
                    <a:buFont typeface="Arial Narrow" panose="020B0606020202030204" pitchFamily="34" charset="0"/>
                    <a:buNone/>
                  </a:pPr>
                  <a:r>
                    <a:rPr lang="en-GB" altLang="en-US" sz="2000" b="1">
                      <a:latin typeface="Arial Narrow" panose="020B0606020202030204" pitchFamily="34" charset="0"/>
                    </a:rPr>
                    <a:t>Year</a:t>
                  </a:r>
                </a:p>
              </p:txBody>
            </p:sp>
          </p:grpSp>
        </p:grpSp>
        <p:sp>
          <p:nvSpPr>
            <p:cNvPr id="7206" name="AutoShape 38"/>
            <p:cNvSpPr>
              <a:spLocks noChangeArrowheads="1"/>
            </p:cNvSpPr>
            <p:nvPr/>
          </p:nvSpPr>
          <p:spPr bwMode="auto">
            <a:xfrm>
              <a:off x="467" y="1152"/>
              <a:ext cx="4848" cy="2784"/>
            </a:xfrm>
            <a:prstGeom prst="roundRect">
              <a:avLst>
                <a:gd name="adj" fmla="val 32"/>
              </a:avLst>
            </a:prstGeom>
            <a:noFill/>
            <a:ln w="126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207" name="Line 39"/>
          <p:cNvSpPr>
            <a:spLocks noChangeShapeType="1"/>
          </p:cNvSpPr>
          <p:nvPr/>
        </p:nvSpPr>
        <p:spPr bwMode="auto">
          <a:xfrm flipV="1">
            <a:off x="2338388" y="3067050"/>
            <a:ext cx="5580062" cy="2878138"/>
          </a:xfrm>
          <a:prstGeom prst="line">
            <a:avLst/>
          </a:prstGeom>
          <a:noFill/>
          <a:ln w="76320">
            <a:solidFill>
              <a:srgbClr val="CC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208" name="Group 40"/>
          <p:cNvGrpSpPr>
            <a:grpSpLocks/>
          </p:cNvGrpSpPr>
          <p:nvPr/>
        </p:nvGrpSpPr>
        <p:grpSpPr bwMode="auto">
          <a:xfrm>
            <a:off x="7886700" y="2757488"/>
            <a:ext cx="528638" cy="487363"/>
            <a:chOff x="4008" y="1737"/>
            <a:chExt cx="333" cy="307"/>
          </a:xfrm>
        </p:grpSpPr>
        <p:sp>
          <p:nvSpPr>
            <p:cNvPr id="7209" name="AutoShape 41"/>
            <p:cNvSpPr>
              <a:spLocks noChangeArrowheads="1"/>
            </p:cNvSpPr>
            <p:nvPr/>
          </p:nvSpPr>
          <p:spPr bwMode="auto">
            <a:xfrm>
              <a:off x="4008" y="1737"/>
              <a:ext cx="333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80786</a:t>
              </a:r>
            </a:p>
          </p:txBody>
        </p:sp>
        <p:sp>
          <p:nvSpPr>
            <p:cNvPr id="7210" name="Oval 42"/>
            <p:cNvSpPr>
              <a:spLocks noChangeArrowheads="1"/>
            </p:cNvSpPr>
            <p:nvPr/>
          </p:nvSpPr>
          <p:spPr bwMode="auto">
            <a:xfrm>
              <a:off x="4105" y="190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7211" name="Group 43"/>
          <p:cNvGrpSpPr>
            <a:grpSpLocks/>
          </p:cNvGrpSpPr>
          <p:nvPr/>
        </p:nvGrpSpPr>
        <p:grpSpPr bwMode="auto">
          <a:xfrm>
            <a:off x="6967538" y="2798762"/>
            <a:ext cx="747712" cy="738188"/>
            <a:chOff x="3429" y="1763"/>
            <a:chExt cx="471" cy="465"/>
          </a:xfrm>
        </p:grpSpPr>
        <p:sp>
          <p:nvSpPr>
            <p:cNvPr id="7212" name="AutoShape 44"/>
            <p:cNvSpPr>
              <a:spLocks noChangeArrowheads="1"/>
            </p:cNvSpPr>
            <p:nvPr/>
          </p:nvSpPr>
          <p:spPr bwMode="auto">
            <a:xfrm>
              <a:off x="3429" y="1763"/>
              <a:ext cx="471" cy="318"/>
            </a:xfrm>
            <a:prstGeom prst="roundRect">
              <a:avLst>
                <a:gd name="adj" fmla="val 31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Pentium</a:t>
              </a:r>
            </a:p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Pro</a:t>
              </a:r>
            </a:p>
          </p:txBody>
        </p:sp>
        <p:sp>
          <p:nvSpPr>
            <p:cNvPr id="7213" name="Oval 45"/>
            <p:cNvSpPr>
              <a:spLocks noChangeArrowheads="1"/>
            </p:cNvSpPr>
            <p:nvPr/>
          </p:nvSpPr>
          <p:spPr bwMode="auto">
            <a:xfrm>
              <a:off x="3593" y="2084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7214" name="Group 46"/>
          <p:cNvGrpSpPr>
            <a:grpSpLocks/>
          </p:cNvGrpSpPr>
          <p:nvPr/>
        </p:nvGrpSpPr>
        <p:grpSpPr bwMode="auto">
          <a:xfrm>
            <a:off x="6454776" y="3384554"/>
            <a:ext cx="747713" cy="487363"/>
            <a:chOff x="3106" y="2132"/>
            <a:chExt cx="471" cy="307"/>
          </a:xfrm>
        </p:grpSpPr>
        <p:sp>
          <p:nvSpPr>
            <p:cNvPr id="7215" name="AutoShape 47"/>
            <p:cNvSpPr>
              <a:spLocks noChangeArrowheads="1"/>
            </p:cNvSpPr>
            <p:nvPr/>
          </p:nvSpPr>
          <p:spPr bwMode="auto">
            <a:xfrm>
              <a:off x="3106" y="2280"/>
              <a:ext cx="471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Pentium</a:t>
              </a:r>
            </a:p>
          </p:txBody>
        </p:sp>
        <p:sp>
          <p:nvSpPr>
            <p:cNvPr id="7216" name="Oval 48"/>
            <p:cNvSpPr>
              <a:spLocks noChangeArrowheads="1"/>
            </p:cNvSpPr>
            <p:nvPr/>
          </p:nvSpPr>
          <p:spPr bwMode="auto">
            <a:xfrm>
              <a:off x="3269" y="213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7217" name="Group 49"/>
          <p:cNvGrpSpPr>
            <a:grpSpLocks/>
          </p:cNvGrpSpPr>
          <p:nvPr/>
        </p:nvGrpSpPr>
        <p:grpSpPr bwMode="auto">
          <a:xfrm>
            <a:off x="5845175" y="3468688"/>
            <a:ext cx="528638" cy="500063"/>
            <a:chOff x="2722" y="2185"/>
            <a:chExt cx="333" cy="315"/>
          </a:xfrm>
        </p:grpSpPr>
        <p:sp>
          <p:nvSpPr>
            <p:cNvPr id="7218" name="Oval 50"/>
            <p:cNvSpPr>
              <a:spLocks noChangeArrowheads="1"/>
            </p:cNvSpPr>
            <p:nvPr/>
          </p:nvSpPr>
          <p:spPr bwMode="auto">
            <a:xfrm>
              <a:off x="2817" y="2356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19" name="AutoShape 51"/>
            <p:cNvSpPr>
              <a:spLocks noChangeArrowheads="1"/>
            </p:cNvSpPr>
            <p:nvPr/>
          </p:nvSpPr>
          <p:spPr bwMode="auto">
            <a:xfrm>
              <a:off x="2722" y="2185"/>
              <a:ext cx="333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80486</a:t>
              </a:r>
            </a:p>
          </p:txBody>
        </p:sp>
      </p:grpSp>
      <p:grpSp>
        <p:nvGrpSpPr>
          <p:cNvPr id="7220" name="Group 52"/>
          <p:cNvGrpSpPr>
            <a:grpSpLocks/>
          </p:cNvGrpSpPr>
          <p:nvPr/>
        </p:nvGrpSpPr>
        <p:grpSpPr bwMode="auto">
          <a:xfrm>
            <a:off x="5022850" y="3922713"/>
            <a:ext cx="528638" cy="500063"/>
            <a:chOff x="2204" y="2471"/>
            <a:chExt cx="333" cy="315"/>
          </a:xfrm>
        </p:grpSpPr>
        <p:sp>
          <p:nvSpPr>
            <p:cNvPr id="7221" name="AutoShape 53"/>
            <p:cNvSpPr>
              <a:spLocks noChangeArrowheads="1"/>
            </p:cNvSpPr>
            <p:nvPr/>
          </p:nvSpPr>
          <p:spPr bwMode="auto">
            <a:xfrm>
              <a:off x="2204" y="2471"/>
              <a:ext cx="333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80386</a:t>
              </a:r>
            </a:p>
          </p:txBody>
        </p:sp>
        <p:sp>
          <p:nvSpPr>
            <p:cNvPr id="7222" name="Oval 54"/>
            <p:cNvSpPr>
              <a:spLocks noChangeArrowheads="1"/>
            </p:cNvSpPr>
            <p:nvPr/>
          </p:nvSpPr>
          <p:spPr bwMode="auto">
            <a:xfrm>
              <a:off x="2299" y="264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7223" name="Group 55"/>
          <p:cNvGrpSpPr>
            <a:grpSpLocks/>
          </p:cNvGrpSpPr>
          <p:nvPr/>
        </p:nvGrpSpPr>
        <p:grpSpPr bwMode="auto">
          <a:xfrm>
            <a:off x="4432300" y="4214812"/>
            <a:ext cx="528638" cy="503238"/>
            <a:chOff x="1832" y="2655"/>
            <a:chExt cx="333" cy="317"/>
          </a:xfrm>
        </p:grpSpPr>
        <p:sp>
          <p:nvSpPr>
            <p:cNvPr id="7224" name="Oval 56"/>
            <p:cNvSpPr>
              <a:spLocks noChangeArrowheads="1"/>
            </p:cNvSpPr>
            <p:nvPr/>
          </p:nvSpPr>
          <p:spPr bwMode="auto">
            <a:xfrm>
              <a:off x="1927" y="2828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25" name="AutoShape 57"/>
            <p:cNvSpPr>
              <a:spLocks noChangeArrowheads="1"/>
            </p:cNvSpPr>
            <p:nvPr/>
          </p:nvSpPr>
          <p:spPr bwMode="auto">
            <a:xfrm>
              <a:off x="1832" y="2655"/>
              <a:ext cx="333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80286</a:t>
              </a:r>
            </a:p>
          </p:txBody>
        </p:sp>
      </p:grpSp>
      <p:grpSp>
        <p:nvGrpSpPr>
          <p:cNvPr id="7226" name="Group 58"/>
          <p:cNvGrpSpPr>
            <a:grpSpLocks/>
          </p:cNvGrpSpPr>
          <p:nvPr/>
        </p:nvGrpSpPr>
        <p:grpSpPr bwMode="auto">
          <a:xfrm>
            <a:off x="3765551" y="4641852"/>
            <a:ext cx="423862" cy="504825"/>
            <a:chOff x="1412" y="2924"/>
            <a:chExt cx="267" cy="318"/>
          </a:xfrm>
        </p:grpSpPr>
        <p:sp>
          <p:nvSpPr>
            <p:cNvPr id="7227" name="Oval 59"/>
            <p:cNvSpPr>
              <a:spLocks noChangeArrowheads="1"/>
            </p:cNvSpPr>
            <p:nvPr/>
          </p:nvSpPr>
          <p:spPr bwMode="auto">
            <a:xfrm>
              <a:off x="1473" y="3098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28" name="AutoShape 60"/>
            <p:cNvSpPr>
              <a:spLocks noChangeArrowheads="1"/>
            </p:cNvSpPr>
            <p:nvPr/>
          </p:nvSpPr>
          <p:spPr bwMode="auto">
            <a:xfrm>
              <a:off x="1412" y="2924"/>
              <a:ext cx="267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8086</a:t>
              </a:r>
            </a:p>
          </p:txBody>
        </p:sp>
      </p:grpSp>
      <p:grpSp>
        <p:nvGrpSpPr>
          <p:cNvPr id="7229" name="Group 61"/>
          <p:cNvGrpSpPr>
            <a:grpSpLocks/>
          </p:cNvGrpSpPr>
          <p:nvPr/>
        </p:nvGrpSpPr>
        <p:grpSpPr bwMode="auto">
          <a:xfrm>
            <a:off x="2957513" y="5149852"/>
            <a:ext cx="423863" cy="504825"/>
            <a:chOff x="903" y="3244"/>
            <a:chExt cx="267" cy="318"/>
          </a:xfrm>
        </p:grpSpPr>
        <p:sp>
          <p:nvSpPr>
            <p:cNvPr id="7230" name="Oval 62"/>
            <p:cNvSpPr>
              <a:spLocks noChangeArrowheads="1"/>
            </p:cNvSpPr>
            <p:nvPr/>
          </p:nvSpPr>
          <p:spPr bwMode="auto">
            <a:xfrm>
              <a:off x="965" y="3418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31" name="AutoShape 63"/>
            <p:cNvSpPr>
              <a:spLocks noChangeArrowheads="1"/>
            </p:cNvSpPr>
            <p:nvPr/>
          </p:nvSpPr>
          <p:spPr bwMode="auto">
            <a:xfrm>
              <a:off x="903" y="3244"/>
              <a:ext cx="267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8080</a:t>
              </a:r>
            </a:p>
          </p:txBody>
        </p:sp>
      </p:grpSp>
      <p:grpSp>
        <p:nvGrpSpPr>
          <p:cNvPr id="7232" name="Group 64"/>
          <p:cNvGrpSpPr>
            <a:grpSpLocks/>
          </p:cNvGrpSpPr>
          <p:nvPr/>
        </p:nvGrpSpPr>
        <p:grpSpPr bwMode="auto">
          <a:xfrm>
            <a:off x="2359026" y="5467351"/>
            <a:ext cx="423862" cy="501650"/>
            <a:chOff x="526" y="3444"/>
            <a:chExt cx="267" cy="316"/>
          </a:xfrm>
        </p:grpSpPr>
        <p:sp>
          <p:nvSpPr>
            <p:cNvPr id="7233" name="Oval 65"/>
            <p:cNvSpPr>
              <a:spLocks noChangeArrowheads="1"/>
            </p:cNvSpPr>
            <p:nvPr/>
          </p:nvSpPr>
          <p:spPr bwMode="auto">
            <a:xfrm>
              <a:off x="585" y="3616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34" name="AutoShape 66"/>
            <p:cNvSpPr>
              <a:spLocks noChangeArrowheads="1"/>
            </p:cNvSpPr>
            <p:nvPr/>
          </p:nvSpPr>
          <p:spPr bwMode="auto">
            <a:xfrm>
              <a:off x="526" y="3444"/>
              <a:ext cx="267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4004</a:t>
              </a:r>
            </a:p>
          </p:txBody>
        </p:sp>
      </p:grpSp>
      <p:grpSp>
        <p:nvGrpSpPr>
          <p:cNvPr id="7235" name="Group 67"/>
          <p:cNvGrpSpPr>
            <a:grpSpLocks/>
          </p:cNvGrpSpPr>
          <p:nvPr/>
        </p:nvGrpSpPr>
        <p:grpSpPr bwMode="auto">
          <a:xfrm>
            <a:off x="7918451" y="1482726"/>
            <a:ext cx="2486025" cy="1584325"/>
            <a:chOff x="4028" y="934"/>
            <a:chExt cx="1566" cy="998"/>
          </a:xfrm>
        </p:grpSpPr>
        <p:grpSp>
          <p:nvGrpSpPr>
            <p:cNvPr id="7236" name="Group 68"/>
            <p:cNvGrpSpPr>
              <a:grpSpLocks/>
            </p:cNvGrpSpPr>
            <p:nvPr/>
          </p:nvGrpSpPr>
          <p:grpSpPr bwMode="auto">
            <a:xfrm>
              <a:off x="4028" y="934"/>
              <a:ext cx="1566" cy="998"/>
              <a:chOff x="4028" y="934"/>
              <a:chExt cx="1566" cy="998"/>
            </a:xfrm>
          </p:grpSpPr>
          <p:sp>
            <p:nvSpPr>
              <p:cNvPr id="7237" name="Line 69"/>
              <p:cNvSpPr>
                <a:spLocks noChangeShapeType="1"/>
              </p:cNvSpPr>
              <p:nvPr/>
            </p:nvSpPr>
            <p:spPr bwMode="auto">
              <a:xfrm flipV="1">
                <a:off x="4028" y="1391"/>
                <a:ext cx="1045" cy="543"/>
              </a:xfrm>
              <a:prstGeom prst="line">
                <a:avLst/>
              </a:prstGeom>
              <a:noFill/>
              <a:ln w="76320" cap="rnd">
                <a:solidFill>
                  <a:srgbClr val="B2B2B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7238" name="Picture 7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5" y="934"/>
                <a:ext cx="750" cy="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</a:extLst>
            </p:spPr>
          </p:pic>
        </p:grpSp>
        <p:sp>
          <p:nvSpPr>
            <p:cNvPr id="7239" name="AutoShape 71"/>
            <p:cNvSpPr>
              <a:spLocks noChangeArrowheads="1"/>
            </p:cNvSpPr>
            <p:nvPr/>
          </p:nvSpPr>
          <p:spPr bwMode="auto">
            <a:xfrm>
              <a:off x="5009" y="1009"/>
              <a:ext cx="145" cy="318"/>
            </a:xfrm>
            <a:prstGeom prst="roundRect">
              <a:avLst>
                <a:gd name="adj" fmla="val 69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3600" b="1">
                  <a:latin typeface="Arial Narrow" panose="020B060602020203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118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392113"/>
            <a:ext cx="8231188" cy="1027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000" tIns="46800" rIns="90000" bIns="46800" rtlCol="0" anchor="b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Transistor Size</a:t>
            </a:r>
          </a:p>
        </p:txBody>
      </p:sp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1833563" y="1285875"/>
            <a:ext cx="8601074" cy="5572126"/>
            <a:chOff x="195" y="810"/>
            <a:chExt cx="5418" cy="3510"/>
          </a:xfrm>
        </p:grpSpPr>
        <p:sp>
          <p:nvSpPr>
            <p:cNvPr id="8195" name="AutoShape 3"/>
            <p:cNvSpPr>
              <a:spLocks noChangeArrowheads="1"/>
            </p:cNvSpPr>
            <p:nvPr/>
          </p:nvSpPr>
          <p:spPr bwMode="auto">
            <a:xfrm>
              <a:off x="195" y="810"/>
              <a:ext cx="5418" cy="3510"/>
            </a:xfrm>
            <a:prstGeom prst="roundRect">
              <a:avLst>
                <a:gd name="adj" fmla="val 28"/>
              </a:avLst>
            </a:prstGeom>
            <a:solidFill>
              <a:srgbClr val="33CCFF"/>
            </a:solidFill>
            <a:ln w="1260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428" y="3950"/>
              <a:ext cx="267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1985</a:t>
              </a:r>
            </a:p>
          </p:txBody>
        </p:sp>
        <p:grpSp>
          <p:nvGrpSpPr>
            <p:cNvPr id="8197" name="Group 5"/>
            <p:cNvGrpSpPr>
              <a:grpSpLocks/>
            </p:cNvGrpSpPr>
            <p:nvPr/>
          </p:nvGrpSpPr>
          <p:grpSpPr bwMode="auto">
            <a:xfrm>
              <a:off x="281" y="917"/>
              <a:ext cx="5254" cy="3392"/>
              <a:chOff x="281" y="917"/>
              <a:chExt cx="5254" cy="3392"/>
            </a:xfrm>
          </p:grpSpPr>
          <p:grpSp>
            <p:nvGrpSpPr>
              <p:cNvPr id="8198" name="Group 6"/>
              <p:cNvGrpSpPr>
                <a:grpSpLocks/>
              </p:cNvGrpSpPr>
              <p:nvPr/>
            </p:nvGrpSpPr>
            <p:grpSpPr bwMode="auto">
              <a:xfrm>
                <a:off x="549" y="1140"/>
                <a:ext cx="4847" cy="2783"/>
                <a:chOff x="549" y="1140"/>
                <a:chExt cx="4847" cy="2783"/>
              </a:xfrm>
            </p:grpSpPr>
            <p:sp>
              <p:nvSpPr>
                <p:cNvPr id="8199" name="Line 7"/>
                <p:cNvSpPr>
                  <a:spLocks noChangeShapeType="1"/>
                </p:cNvSpPr>
                <p:nvPr/>
              </p:nvSpPr>
              <p:spPr bwMode="auto">
                <a:xfrm>
                  <a:off x="549" y="2253"/>
                  <a:ext cx="4848" cy="1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0" name="Line 8"/>
                <p:cNvSpPr>
                  <a:spLocks noChangeShapeType="1"/>
                </p:cNvSpPr>
                <p:nvPr/>
              </p:nvSpPr>
              <p:spPr bwMode="auto">
                <a:xfrm>
                  <a:off x="549" y="1696"/>
                  <a:ext cx="4848" cy="1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1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241" y="3874"/>
                  <a:ext cx="1" cy="50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2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2626" y="3874"/>
                  <a:ext cx="1" cy="50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3319" y="3874"/>
                  <a:ext cx="1" cy="50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4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934" y="3874"/>
                  <a:ext cx="1" cy="50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5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4011" y="3874"/>
                  <a:ext cx="1" cy="50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6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4704" y="3874"/>
                  <a:ext cx="1" cy="50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7" name="Freeform 15"/>
                <p:cNvSpPr>
                  <a:spLocks noChangeArrowheads="1"/>
                </p:cNvSpPr>
                <p:nvPr/>
              </p:nvSpPr>
              <p:spPr bwMode="auto">
                <a:xfrm>
                  <a:off x="549" y="1140"/>
                  <a:ext cx="4848" cy="2784"/>
                </a:xfrm>
                <a:custGeom>
                  <a:avLst/>
                  <a:gdLst>
                    <a:gd name="T0" fmla="*/ 16849 w 21379"/>
                    <a:gd name="T1" fmla="*/ 12275 h 12276"/>
                    <a:gd name="T2" fmla="*/ 0 w 21379"/>
                    <a:gd name="T3" fmla="*/ 12275 h 12276"/>
                    <a:gd name="T4" fmla="*/ 0 w 21379"/>
                    <a:gd name="T5" fmla="*/ 0 h 12276"/>
                    <a:gd name="T6" fmla="*/ 21378 w 21379"/>
                    <a:gd name="T7" fmla="*/ 0 h 12276"/>
                    <a:gd name="T8" fmla="*/ 21373 w 21379"/>
                    <a:gd name="T9" fmla="*/ 7724 h 12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79" h="12276">
                      <a:moveTo>
                        <a:pt x="16849" y="12275"/>
                      </a:moveTo>
                      <a:lnTo>
                        <a:pt x="0" y="12275"/>
                      </a:lnTo>
                      <a:lnTo>
                        <a:pt x="0" y="0"/>
                      </a:lnTo>
                      <a:lnTo>
                        <a:pt x="21378" y="0"/>
                      </a:lnTo>
                      <a:lnTo>
                        <a:pt x="21373" y="7724"/>
                      </a:lnTo>
                    </a:path>
                  </a:pathLst>
                </a:cu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8" name="Freeform 16"/>
                <p:cNvSpPr>
                  <a:spLocks noChangeArrowheads="1"/>
                </p:cNvSpPr>
                <p:nvPr/>
              </p:nvSpPr>
              <p:spPr bwMode="auto">
                <a:xfrm>
                  <a:off x="4590" y="3462"/>
                  <a:ext cx="807" cy="462"/>
                </a:xfrm>
                <a:custGeom>
                  <a:avLst/>
                  <a:gdLst>
                    <a:gd name="T0" fmla="*/ 0 w 3560"/>
                    <a:gd name="T1" fmla="*/ 2038 h 2039"/>
                    <a:gd name="T2" fmla="*/ 3559 w 3560"/>
                    <a:gd name="T3" fmla="*/ 2038 h 2039"/>
                    <a:gd name="T4" fmla="*/ 3559 w 3560"/>
                    <a:gd name="T5" fmla="*/ 0 h 20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560" h="2039">
                      <a:moveTo>
                        <a:pt x="0" y="2038"/>
                      </a:moveTo>
                      <a:lnTo>
                        <a:pt x="3559" y="2038"/>
                      </a:lnTo>
                      <a:lnTo>
                        <a:pt x="3559" y="0"/>
                      </a:lnTo>
                    </a:path>
                  </a:pathLst>
                </a:cu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09" name="Line 17"/>
                <p:cNvSpPr>
                  <a:spLocks noChangeShapeType="1"/>
                </p:cNvSpPr>
                <p:nvPr/>
              </p:nvSpPr>
              <p:spPr bwMode="auto">
                <a:xfrm>
                  <a:off x="5253" y="2810"/>
                  <a:ext cx="144" cy="1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10" name="Line 18"/>
                <p:cNvSpPr>
                  <a:spLocks noChangeShapeType="1"/>
                </p:cNvSpPr>
                <p:nvPr/>
              </p:nvSpPr>
              <p:spPr bwMode="auto">
                <a:xfrm>
                  <a:off x="549" y="3367"/>
                  <a:ext cx="3360" cy="1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11" name="Line 19"/>
                <p:cNvSpPr>
                  <a:spLocks noChangeShapeType="1"/>
                </p:cNvSpPr>
                <p:nvPr/>
              </p:nvSpPr>
              <p:spPr bwMode="auto">
                <a:xfrm>
                  <a:off x="549" y="2810"/>
                  <a:ext cx="3924" cy="1"/>
                </a:xfrm>
                <a:prstGeom prst="line">
                  <a:avLst/>
                </a:prstGeom>
                <a:noFill/>
                <a:ln w="126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8212" name="AutoShape 20"/>
              <p:cNvSpPr>
                <a:spLocks noChangeArrowheads="1"/>
              </p:cNvSpPr>
              <p:nvPr/>
            </p:nvSpPr>
            <p:spPr bwMode="auto">
              <a:xfrm>
                <a:off x="1119" y="3950"/>
                <a:ext cx="267" cy="159"/>
              </a:xfrm>
              <a:prstGeom prst="roundRect">
                <a:avLst>
                  <a:gd name="adj" fmla="val 63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1990</a:t>
                </a:r>
              </a:p>
            </p:txBody>
          </p:sp>
          <p:sp>
            <p:nvSpPr>
              <p:cNvPr id="8213" name="AutoShape 21"/>
              <p:cNvSpPr>
                <a:spLocks noChangeArrowheads="1"/>
              </p:cNvSpPr>
              <p:nvPr/>
            </p:nvSpPr>
            <p:spPr bwMode="auto">
              <a:xfrm>
                <a:off x="1810" y="3950"/>
                <a:ext cx="267" cy="159"/>
              </a:xfrm>
              <a:prstGeom prst="roundRect">
                <a:avLst>
                  <a:gd name="adj" fmla="val 63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1995</a:t>
                </a:r>
              </a:p>
            </p:txBody>
          </p:sp>
          <p:sp>
            <p:nvSpPr>
              <p:cNvPr id="8214" name="AutoShape 22"/>
              <p:cNvSpPr>
                <a:spLocks noChangeArrowheads="1"/>
              </p:cNvSpPr>
              <p:nvPr/>
            </p:nvSpPr>
            <p:spPr bwMode="auto">
              <a:xfrm>
                <a:off x="2502" y="3950"/>
                <a:ext cx="267" cy="159"/>
              </a:xfrm>
              <a:prstGeom prst="roundRect">
                <a:avLst>
                  <a:gd name="adj" fmla="val 63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2000</a:t>
                </a:r>
              </a:p>
            </p:txBody>
          </p:sp>
          <p:sp>
            <p:nvSpPr>
              <p:cNvPr id="8215" name="AutoShape 23"/>
              <p:cNvSpPr>
                <a:spLocks noChangeArrowheads="1"/>
              </p:cNvSpPr>
              <p:nvPr/>
            </p:nvSpPr>
            <p:spPr bwMode="auto">
              <a:xfrm>
                <a:off x="3885" y="3950"/>
                <a:ext cx="267" cy="159"/>
              </a:xfrm>
              <a:prstGeom prst="roundRect">
                <a:avLst>
                  <a:gd name="adj" fmla="val 63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2010</a:t>
                </a:r>
              </a:p>
            </p:txBody>
          </p:sp>
          <p:sp>
            <p:nvSpPr>
              <p:cNvPr id="8216" name="AutoShape 24"/>
              <p:cNvSpPr>
                <a:spLocks noChangeArrowheads="1"/>
              </p:cNvSpPr>
              <p:nvPr/>
            </p:nvSpPr>
            <p:spPr bwMode="auto">
              <a:xfrm>
                <a:off x="4576" y="3950"/>
                <a:ext cx="267" cy="159"/>
              </a:xfrm>
              <a:prstGeom prst="roundRect">
                <a:avLst>
                  <a:gd name="adj" fmla="val 63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2015</a:t>
                </a:r>
              </a:p>
            </p:txBody>
          </p:sp>
          <p:sp>
            <p:nvSpPr>
              <p:cNvPr id="8217" name="AutoShape 25"/>
              <p:cNvSpPr>
                <a:spLocks noChangeArrowheads="1"/>
              </p:cNvSpPr>
              <p:nvPr/>
            </p:nvSpPr>
            <p:spPr bwMode="auto">
              <a:xfrm>
                <a:off x="5268" y="3950"/>
                <a:ext cx="267" cy="159"/>
              </a:xfrm>
              <a:prstGeom prst="roundRect">
                <a:avLst>
                  <a:gd name="adj" fmla="val 63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2020</a:t>
                </a:r>
              </a:p>
            </p:txBody>
          </p:sp>
          <p:sp>
            <p:nvSpPr>
              <p:cNvPr id="8218" name="AutoShape 26"/>
              <p:cNvSpPr>
                <a:spLocks noChangeArrowheads="1"/>
              </p:cNvSpPr>
              <p:nvPr/>
            </p:nvSpPr>
            <p:spPr bwMode="auto">
              <a:xfrm>
                <a:off x="281" y="3789"/>
                <a:ext cx="220" cy="159"/>
              </a:xfrm>
              <a:prstGeom prst="roundRect">
                <a:avLst>
                  <a:gd name="adj" fmla="val 523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10</a:t>
                </a:r>
                <a:r>
                  <a:rPr lang="en-GB" altLang="en-US" sz="2200" b="1" baseline="30000">
                    <a:latin typeface="Arial Narrow" panose="020B0606020202030204" pitchFamily="34" charset="0"/>
                  </a:rPr>
                  <a:t>-1</a:t>
                </a:r>
              </a:p>
            </p:txBody>
          </p:sp>
          <p:sp>
            <p:nvSpPr>
              <p:cNvPr id="8219" name="AutoShape 27"/>
              <p:cNvSpPr>
                <a:spLocks noChangeArrowheads="1"/>
              </p:cNvSpPr>
              <p:nvPr/>
            </p:nvSpPr>
            <p:spPr bwMode="auto">
              <a:xfrm>
                <a:off x="313" y="3290"/>
                <a:ext cx="188" cy="159"/>
              </a:xfrm>
              <a:prstGeom prst="roundRect">
                <a:avLst>
                  <a:gd name="adj" fmla="val 53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10</a:t>
                </a:r>
                <a:r>
                  <a:rPr lang="en-GB" altLang="en-US" sz="2200" b="1" baseline="30000"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8220" name="AutoShape 28"/>
              <p:cNvSpPr>
                <a:spLocks noChangeArrowheads="1"/>
              </p:cNvSpPr>
              <p:nvPr/>
            </p:nvSpPr>
            <p:spPr bwMode="auto">
              <a:xfrm>
                <a:off x="313" y="2729"/>
                <a:ext cx="188" cy="159"/>
              </a:xfrm>
              <a:prstGeom prst="roundRect">
                <a:avLst>
                  <a:gd name="adj" fmla="val 53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10</a:t>
                </a:r>
                <a:r>
                  <a:rPr lang="en-GB" altLang="en-US" sz="2200" b="1" baseline="30000"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8221" name="AutoShape 29"/>
              <p:cNvSpPr>
                <a:spLocks noChangeArrowheads="1"/>
              </p:cNvSpPr>
              <p:nvPr/>
            </p:nvSpPr>
            <p:spPr bwMode="auto">
              <a:xfrm>
                <a:off x="313" y="2176"/>
                <a:ext cx="188" cy="159"/>
              </a:xfrm>
              <a:prstGeom prst="roundRect">
                <a:avLst>
                  <a:gd name="adj" fmla="val 53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10</a:t>
                </a:r>
                <a:r>
                  <a:rPr lang="en-GB" altLang="en-US" sz="2200" b="1" baseline="30000">
                    <a:latin typeface="Arial Narrow" panose="020B0606020202030204" pitchFamily="34" charset="0"/>
                  </a:rPr>
                  <a:t>2</a:t>
                </a:r>
              </a:p>
            </p:txBody>
          </p:sp>
          <p:sp>
            <p:nvSpPr>
              <p:cNvPr id="8222" name="AutoShape 30"/>
              <p:cNvSpPr>
                <a:spLocks noChangeArrowheads="1"/>
              </p:cNvSpPr>
              <p:nvPr/>
            </p:nvSpPr>
            <p:spPr bwMode="auto">
              <a:xfrm>
                <a:off x="313" y="1619"/>
                <a:ext cx="188" cy="159"/>
              </a:xfrm>
              <a:prstGeom prst="roundRect">
                <a:avLst>
                  <a:gd name="adj" fmla="val 53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10</a:t>
                </a:r>
                <a:r>
                  <a:rPr lang="en-GB" altLang="en-US" sz="2200" b="1" baseline="30000">
                    <a:latin typeface="Arial Narrow" panose="020B0606020202030204" pitchFamily="34" charset="0"/>
                  </a:rPr>
                  <a:t>3</a:t>
                </a:r>
              </a:p>
            </p:txBody>
          </p:sp>
          <p:sp>
            <p:nvSpPr>
              <p:cNvPr id="8223" name="AutoShape 31"/>
              <p:cNvSpPr>
                <a:spLocks noChangeArrowheads="1"/>
              </p:cNvSpPr>
              <p:nvPr/>
            </p:nvSpPr>
            <p:spPr bwMode="auto">
              <a:xfrm>
                <a:off x="313" y="1112"/>
                <a:ext cx="188" cy="159"/>
              </a:xfrm>
              <a:prstGeom prst="roundRect">
                <a:avLst>
                  <a:gd name="adj" fmla="val 53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10</a:t>
                </a:r>
                <a:r>
                  <a:rPr lang="en-GB" altLang="en-US" sz="2200" b="1" baseline="30000">
                    <a:latin typeface="Arial Narrow" panose="020B0606020202030204" pitchFamily="34" charset="0"/>
                  </a:rPr>
                  <a:t>4</a:t>
                </a:r>
              </a:p>
            </p:txBody>
          </p:sp>
          <p:sp>
            <p:nvSpPr>
              <p:cNvPr id="8224" name="AutoShape 32"/>
              <p:cNvSpPr>
                <a:spLocks noChangeArrowheads="1"/>
              </p:cNvSpPr>
              <p:nvPr/>
            </p:nvSpPr>
            <p:spPr bwMode="auto">
              <a:xfrm>
                <a:off x="324" y="917"/>
                <a:ext cx="1295" cy="176"/>
              </a:xfrm>
              <a:prstGeom prst="roundRect">
                <a:avLst>
                  <a:gd name="adj" fmla="val 57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2000" b="1">
                    <a:latin typeface="Arial Narrow" panose="020B0606020202030204" pitchFamily="34" charset="0"/>
                  </a:rPr>
                  <a:t>Electrons per device</a:t>
                </a:r>
              </a:p>
            </p:txBody>
          </p:sp>
          <p:sp>
            <p:nvSpPr>
              <p:cNvPr id="8225" name="AutoShape 33"/>
              <p:cNvSpPr>
                <a:spLocks noChangeArrowheads="1"/>
              </p:cNvSpPr>
              <p:nvPr/>
            </p:nvSpPr>
            <p:spPr bwMode="auto">
              <a:xfrm>
                <a:off x="3193" y="3950"/>
                <a:ext cx="267" cy="159"/>
              </a:xfrm>
              <a:prstGeom prst="roundRect">
                <a:avLst>
                  <a:gd name="adj" fmla="val 63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2005</a:t>
                </a:r>
              </a:p>
            </p:txBody>
          </p:sp>
          <p:sp>
            <p:nvSpPr>
              <p:cNvPr id="8226" name="AutoShape 34"/>
              <p:cNvSpPr>
                <a:spLocks noChangeArrowheads="1"/>
              </p:cNvSpPr>
              <p:nvPr/>
            </p:nvSpPr>
            <p:spPr bwMode="auto">
              <a:xfrm>
                <a:off x="2714" y="4133"/>
                <a:ext cx="281" cy="176"/>
              </a:xfrm>
              <a:prstGeom prst="roundRect">
                <a:avLst>
                  <a:gd name="adj" fmla="val 57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2000" b="1">
                    <a:latin typeface="Arial Narrow" panose="020B0606020202030204" pitchFamily="34" charset="0"/>
                  </a:rPr>
                  <a:t>Year</a:t>
                </a:r>
              </a:p>
            </p:txBody>
          </p:sp>
        </p:grpSp>
      </p:grpSp>
      <p:sp>
        <p:nvSpPr>
          <p:cNvPr id="8227" name="Line 35"/>
          <p:cNvSpPr>
            <a:spLocks noChangeShapeType="1"/>
          </p:cNvSpPr>
          <p:nvPr/>
        </p:nvSpPr>
        <p:spPr bwMode="auto">
          <a:xfrm flipH="1" flipV="1">
            <a:off x="5507038" y="3251200"/>
            <a:ext cx="2774950" cy="1290638"/>
          </a:xfrm>
          <a:prstGeom prst="line">
            <a:avLst/>
          </a:prstGeom>
          <a:noFill/>
          <a:ln w="76320" cap="rnd">
            <a:solidFill>
              <a:srgbClr val="B2B2B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 flipV="1">
            <a:off x="3122613" y="2141539"/>
            <a:ext cx="2387600" cy="1112837"/>
          </a:xfrm>
          <a:prstGeom prst="line">
            <a:avLst/>
          </a:prstGeom>
          <a:noFill/>
          <a:ln w="76320">
            <a:solidFill>
              <a:srgbClr val="CC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8229" name="Group 37"/>
          <p:cNvGrpSpPr>
            <a:grpSpLocks/>
          </p:cNvGrpSpPr>
          <p:nvPr/>
        </p:nvGrpSpPr>
        <p:grpSpPr bwMode="auto">
          <a:xfrm>
            <a:off x="3543301" y="2095502"/>
            <a:ext cx="493713" cy="504825"/>
            <a:chOff x="1272" y="1320"/>
            <a:chExt cx="311" cy="318"/>
          </a:xfrm>
        </p:grpSpPr>
        <p:sp>
          <p:nvSpPr>
            <p:cNvPr id="8230" name="Oval 38"/>
            <p:cNvSpPr>
              <a:spLocks noChangeArrowheads="1"/>
            </p:cNvSpPr>
            <p:nvPr/>
          </p:nvSpPr>
          <p:spPr bwMode="auto">
            <a:xfrm>
              <a:off x="1356" y="1494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31" name="AutoShape 39"/>
            <p:cNvSpPr>
              <a:spLocks noChangeArrowheads="1"/>
            </p:cNvSpPr>
            <p:nvPr/>
          </p:nvSpPr>
          <p:spPr bwMode="auto">
            <a:xfrm>
              <a:off x="1272" y="1320"/>
              <a:ext cx="311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(16M)</a:t>
              </a:r>
            </a:p>
          </p:txBody>
        </p:sp>
      </p:grpSp>
      <p:grpSp>
        <p:nvGrpSpPr>
          <p:cNvPr id="8232" name="Group 40"/>
          <p:cNvGrpSpPr>
            <a:grpSpLocks/>
          </p:cNvGrpSpPr>
          <p:nvPr/>
        </p:nvGrpSpPr>
        <p:grpSpPr bwMode="auto">
          <a:xfrm>
            <a:off x="2924175" y="1752603"/>
            <a:ext cx="6237286" cy="1377951"/>
            <a:chOff x="882" y="1104"/>
            <a:chExt cx="3929" cy="868"/>
          </a:xfrm>
        </p:grpSpPr>
        <p:sp>
          <p:nvSpPr>
            <p:cNvPr id="8233" name="AutoShape 41"/>
            <p:cNvSpPr>
              <a:spLocks noChangeArrowheads="1"/>
            </p:cNvSpPr>
            <p:nvPr/>
          </p:nvSpPr>
          <p:spPr bwMode="auto">
            <a:xfrm>
              <a:off x="3591" y="1813"/>
              <a:ext cx="1220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(Transistors per chip)</a:t>
              </a:r>
            </a:p>
          </p:txBody>
        </p:sp>
        <p:grpSp>
          <p:nvGrpSpPr>
            <p:cNvPr id="8234" name="Group 42"/>
            <p:cNvGrpSpPr>
              <a:grpSpLocks/>
            </p:cNvGrpSpPr>
            <p:nvPr/>
          </p:nvGrpSpPr>
          <p:grpSpPr bwMode="auto">
            <a:xfrm>
              <a:off x="882" y="1104"/>
              <a:ext cx="244" cy="318"/>
              <a:chOff x="882" y="1104"/>
              <a:chExt cx="244" cy="318"/>
            </a:xfrm>
          </p:grpSpPr>
          <p:sp>
            <p:nvSpPr>
              <p:cNvPr id="8235" name="Oval 43"/>
              <p:cNvSpPr>
                <a:spLocks noChangeArrowheads="1"/>
              </p:cNvSpPr>
              <p:nvPr/>
            </p:nvSpPr>
            <p:spPr bwMode="auto">
              <a:xfrm>
                <a:off x="932" y="1278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7E9CE8"/>
                  </a:gs>
                  <a:gs pos="100000">
                    <a:srgbClr val="3A476A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8236" name="AutoShape 44"/>
              <p:cNvSpPr>
                <a:spLocks noChangeArrowheads="1"/>
              </p:cNvSpPr>
              <p:nvPr/>
            </p:nvSpPr>
            <p:spPr bwMode="auto">
              <a:xfrm>
                <a:off x="882" y="1104"/>
                <a:ext cx="244" cy="159"/>
              </a:xfrm>
              <a:prstGeom prst="roundRect">
                <a:avLst>
                  <a:gd name="adj" fmla="val 639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lnSpc>
                    <a:spcPct val="91000"/>
                  </a:lnSpc>
                  <a:buClr>
                    <a:srgbClr val="000000"/>
                  </a:buClr>
                  <a:buSzPct val="100000"/>
                  <a:buFont typeface="Arial Narrow" panose="020B0606020202030204" pitchFamily="34" charset="0"/>
                  <a:buNone/>
                </a:pPr>
                <a:r>
                  <a:rPr lang="en-GB" altLang="en-US" sz="1800" b="1">
                    <a:latin typeface="Arial Narrow" panose="020B0606020202030204" pitchFamily="34" charset="0"/>
                  </a:rPr>
                  <a:t>(4M)</a:t>
                </a:r>
              </a:p>
            </p:txBody>
          </p:sp>
        </p:grpSp>
      </p:grpSp>
      <p:grpSp>
        <p:nvGrpSpPr>
          <p:cNvPr id="8237" name="Group 45"/>
          <p:cNvGrpSpPr>
            <a:grpSpLocks/>
          </p:cNvGrpSpPr>
          <p:nvPr/>
        </p:nvGrpSpPr>
        <p:grpSpPr bwMode="auto">
          <a:xfrm>
            <a:off x="4740278" y="2697162"/>
            <a:ext cx="600076" cy="503238"/>
            <a:chOff x="2026" y="1699"/>
            <a:chExt cx="378" cy="317"/>
          </a:xfrm>
        </p:grpSpPr>
        <p:sp>
          <p:nvSpPr>
            <p:cNvPr id="8238" name="Oval 46"/>
            <p:cNvSpPr>
              <a:spLocks noChangeArrowheads="1"/>
            </p:cNvSpPr>
            <p:nvPr/>
          </p:nvSpPr>
          <p:spPr bwMode="auto">
            <a:xfrm>
              <a:off x="2142" y="187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39" name="AutoShape 47"/>
            <p:cNvSpPr>
              <a:spLocks noChangeArrowheads="1"/>
            </p:cNvSpPr>
            <p:nvPr/>
          </p:nvSpPr>
          <p:spPr bwMode="auto">
            <a:xfrm>
              <a:off x="2026" y="1699"/>
              <a:ext cx="378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(256M)</a:t>
              </a:r>
            </a:p>
          </p:txBody>
        </p:sp>
      </p:grpSp>
      <p:grpSp>
        <p:nvGrpSpPr>
          <p:cNvPr id="8240" name="Group 48"/>
          <p:cNvGrpSpPr>
            <a:grpSpLocks/>
          </p:cNvGrpSpPr>
          <p:nvPr/>
        </p:nvGrpSpPr>
        <p:grpSpPr bwMode="auto">
          <a:xfrm>
            <a:off x="5597520" y="3011488"/>
            <a:ext cx="377824" cy="500063"/>
            <a:chOff x="2566" y="1897"/>
            <a:chExt cx="238" cy="315"/>
          </a:xfrm>
        </p:grpSpPr>
        <p:sp>
          <p:nvSpPr>
            <p:cNvPr id="8241" name="AutoShape 49"/>
            <p:cNvSpPr>
              <a:spLocks noChangeArrowheads="1"/>
            </p:cNvSpPr>
            <p:nvPr/>
          </p:nvSpPr>
          <p:spPr bwMode="auto">
            <a:xfrm>
              <a:off x="2566" y="1897"/>
              <a:ext cx="238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(1G)</a:t>
              </a:r>
            </a:p>
          </p:txBody>
        </p:sp>
        <p:sp>
          <p:nvSpPr>
            <p:cNvPr id="8242" name="Oval 50"/>
            <p:cNvSpPr>
              <a:spLocks noChangeArrowheads="1"/>
            </p:cNvSpPr>
            <p:nvPr/>
          </p:nvSpPr>
          <p:spPr bwMode="auto">
            <a:xfrm>
              <a:off x="2612" y="2068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8243" name="Group 51"/>
          <p:cNvGrpSpPr>
            <a:grpSpLocks/>
          </p:cNvGrpSpPr>
          <p:nvPr/>
        </p:nvGrpSpPr>
        <p:grpSpPr bwMode="auto">
          <a:xfrm>
            <a:off x="6378569" y="3373438"/>
            <a:ext cx="377824" cy="500063"/>
            <a:chOff x="3058" y="2125"/>
            <a:chExt cx="238" cy="315"/>
          </a:xfrm>
        </p:grpSpPr>
        <p:sp>
          <p:nvSpPr>
            <p:cNvPr id="8244" name="Oval 52"/>
            <p:cNvSpPr>
              <a:spLocks noChangeArrowheads="1"/>
            </p:cNvSpPr>
            <p:nvPr/>
          </p:nvSpPr>
          <p:spPr bwMode="auto">
            <a:xfrm>
              <a:off x="3104" y="2296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45" name="AutoShape 53"/>
            <p:cNvSpPr>
              <a:spLocks noChangeArrowheads="1"/>
            </p:cNvSpPr>
            <p:nvPr/>
          </p:nvSpPr>
          <p:spPr bwMode="auto">
            <a:xfrm>
              <a:off x="3058" y="2125"/>
              <a:ext cx="238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(4G)</a:t>
              </a:r>
            </a:p>
          </p:txBody>
        </p:sp>
      </p:grpSp>
      <p:grpSp>
        <p:nvGrpSpPr>
          <p:cNvPr id="8246" name="Group 54"/>
          <p:cNvGrpSpPr>
            <a:grpSpLocks/>
          </p:cNvGrpSpPr>
          <p:nvPr/>
        </p:nvGrpSpPr>
        <p:grpSpPr bwMode="auto">
          <a:xfrm>
            <a:off x="7046912" y="3729038"/>
            <a:ext cx="484188" cy="487363"/>
            <a:chOff x="3479" y="2349"/>
            <a:chExt cx="305" cy="307"/>
          </a:xfrm>
        </p:grpSpPr>
        <p:sp>
          <p:nvSpPr>
            <p:cNvPr id="8247" name="AutoShape 55"/>
            <p:cNvSpPr>
              <a:spLocks noChangeArrowheads="1"/>
            </p:cNvSpPr>
            <p:nvPr/>
          </p:nvSpPr>
          <p:spPr bwMode="auto">
            <a:xfrm>
              <a:off x="3479" y="2349"/>
              <a:ext cx="305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(16G)</a:t>
              </a:r>
            </a:p>
          </p:txBody>
        </p:sp>
        <p:sp>
          <p:nvSpPr>
            <p:cNvPr id="8248" name="Oval 56"/>
            <p:cNvSpPr>
              <a:spLocks noChangeArrowheads="1"/>
            </p:cNvSpPr>
            <p:nvPr/>
          </p:nvSpPr>
          <p:spPr bwMode="auto">
            <a:xfrm>
              <a:off x="3560" y="251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8249" name="Group 57"/>
          <p:cNvGrpSpPr>
            <a:grpSpLocks/>
          </p:cNvGrpSpPr>
          <p:nvPr/>
        </p:nvGrpSpPr>
        <p:grpSpPr bwMode="auto">
          <a:xfrm>
            <a:off x="4173538" y="2247902"/>
            <a:ext cx="493712" cy="504825"/>
            <a:chOff x="1669" y="1416"/>
            <a:chExt cx="311" cy="318"/>
          </a:xfrm>
        </p:grpSpPr>
        <p:sp>
          <p:nvSpPr>
            <p:cNvPr id="8250" name="AutoShape 58"/>
            <p:cNvSpPr>
              <a:spLocks noChangeArrowheads="1"/>
            </p:cNvSpPr>
            <p:nvPr/>
          </p:nvSpPr>
          <p:spPr bwMode="auto">
            <a:xfrm>
              <a:off x="1669" y="1416"/>
              <a:ext cx="311" cy="159"/>
            </a:xfrm>
            <a:prstGeom prst="roundRect">
              <a:avLst>
                <a:gd name="adj" fmla="val 6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91000"/>
                </a:lnSpc>
                <a:buClr>
                  <a:srgbClr val="000000"/>
                </a:buClr>
                <a:buSzPct val="100000"/>
                <a:buFont typeface="Arial Narrow" panose="020B0606020202030204" pitchFamily="34" charset="0"/>
                <a:buNone/>
              </a:pPr>
              <a:r>
                <a:rPr lang="en-GB" altLang="en-US" sz="1800" b="1">
                  <a:latin typeface="Arial Narrow" panose="020B0606020202030204" pitchFamily="34" charset="0"/>
                </a:rPr>
                <a:t>(64M)</a:t>
              </a:r>
            </a:p>
          </p:txBody>
        </p:sp>
        <p:sp>
          <p:nvSpPr>
            <p:cNvPr id="8251" name="Oval 59"/>
            <p:cNvSpPr>
              <a:spLocks noChangeArrowheads="1"/>
            </p:cNvSpPr>
            <p:nvPr/>
          </p:nvSpPr>
          <p:spPr bwMode="auto">
            <a:xfrm>
              <a:off x="1752" y="159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7E9CE8"/>
                </a:gs>
                <a:gs pos="100000">
                  <a:srgbClr val="3A476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8252" name="Group 60"/>
          <p:cNvGrpSpPr>
            <a:grpSpLocks/>
          </p:cNvGrpSpPr>
          <p:nvPr/>
        </p:nvGrpSpPr>
        <p:grpSpPr bwMode="auto">
          <a:xfrm>
            <a:off x="7508878" y="4329115"/>
            <a:ext cx="2630489" cy="1452563"/>
            <a:chOff x="3770" y="2727"/>
            <a:chExt cx="1657" cy="915"/>
          </a:xfrm>
        </p:grpSpPr>
        <p:sp>
          <p:nvSpPr>
            <p:cNvPr id="8253" name="AutoShape 61"/>
            <p:cNvSpPr>
              <a:spLocks noChangeArrowheads="1"/>
            </p:cNvSpPr>
            <p:nvPr/>
          </p:nvSpPr>
          <p:spPr bwMode="auto">
            <a:xfrm>
              <a:off x="4550" y="2727"/>
              <a:ext cx="405" cy="757"/>
            </a:xfrm>
            <a:prstGeom prst="roundRect">
              <a:avLst>
                <a:gd name="adj" fmla="val 245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 sz="72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?</a:t>
              </a:r>
            </a:p>
          </p:txBody>
        </p:sp>
        <p:sp>
          <p:nvSpPr>
            <p:cNvPr id="8254" name="AutoShape 62"/>
            <p:cNvSpPr>
              <a:spLocks noChangeArrowheads="1"/>
            </p:cNvSpPr>
            <p:nvPr/>
          </p:nvSpPr>
          <p:spPr bwMode="auto">
            <a:xfrm>
              <a:off x="3770" y="3350"/>
              <a:ext cx="1657" cy="292"/>
            </a:xfrm>
            <a:prstGeom prst="roundRect">
              <a:avLst>
                <a:gd name="adj" fmla="val 34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330066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GB" altLang="en-US">
                  <a:solidFill>
                    <a:srgbClr val="330066"/>
                  </a:solidFill>
                </a:rPr>
                <a:t>1 electron/transistor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946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2712</TotalTime>
  <Words>1152</Words>
  <Application>Microsoft Office PowerPoint</Application>
  <PresentationFormat>Widescreen</PresentationFormat>
  <Paragraphs>303</Paragraphs>
  <Slides>48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Arial Narrow</vt:lpstr>
      <vt:lpstr>Calibri</vt:lpstr>
      <vt:lpstr>Garamond</vt:lpstr>
      <vt:lpstr>Times New Roman</vt:lpstr>
      <vt:lpstr>Wingdings</vt:lpstr>
      <vt:lpstr>Organic</vt:lpstr>
      <vt:lpstr>Introduction to Quantum Computing</vt:lpstr>
      <vt:lpstr>Syllabus</vt:lpstr>
      <vt:lpstr>Syllabus</vt:lpstr>
      <vt:lpstr>Books</vt:lpstr>
      <vt:lpstr>Books</vt:lpstr>
      <vt:lpstr>OUTLINE</vt:lpstr>
      <vt:lpstr>PowerPoint Presentation</vt:lpstr>
      <vt:lpstr>Transistor Density</vt:lpstr>
      <vt:lpstr>Transistor Size</vt:lpstr>
      <vt:lpstr>Why Quantum Computing?</vt:lpstr>
      <vt:lpstr>PowerPoint Presentation</vt:lpstr>
      <vt:lpstr>Introduction</vt:lpstr>
      <vt:lpstr>Introduction</vt:lpstr>
      <vt:lpstr>Introduction</vt:lpstr>
      <vt:lpstr>Introduction</vt:lpstr>
      <vt:lpstr>Spin States</vt:lpstr>
      <vt:lpstr>qubit</vt:lpstr>
      <vt:lpstr>Definitions</vt:lpstr>
      <vt:lpstr>Measurement</vt:lpstr>
      <vt:lpstr>Superposition Measurement</vt:lpstr>
      <vt:lpstr>PowerPoint Presentation</vt:lpstr>
      <vt:lpstr>History</vt:lpstr>
      <vt:lpstr>History</vt:lpstr>
      <vt:lpstr>Existing Quantum Computers</vt:lpstr>
      <vt:lpstr>PowerPoint Presentation</vt:lpstr>
      <vt:lpstr>Quantum Mechanics</vt:lpstr>
      <vt:lpstr>Comparison I</vt:lpstr>
      <vt:lpstr>Comparison II</vt:lpstr>
      <vt:lpstr>PowerPoint Presentation</vt:lpstr>
      <vt:lpstr>Quantum Phenomena</vt:lpstr>
      <vt:lpstr>Superposition</vt:lpstr>
      <vt:lpstr>Interference</vt:lpstr>
      <vt:lpstr>Entanglement</vt:lpstr>
      <vt:lpstr>Non-Determinism</vt:lpstr>
      <vt:lpstr>Non-Clonability</vt:lpstr>
      <vt:lpstr>PowerPoint Presentation</vt:lpstr>
      <vt:lpstr>Quantum Register</vt:lpstr>
      <vt:lpstr>Register Superposition</vt:lpstr>
      <vt:lpstr>Prepare-Evolve-Measure</vt:lpstr>
      <vt:lpstr>Quantum Gates</vt:lpstr>
      <vt:lpstr>Quantum NOT</vt:lpstr>
      <vt:lpstr>Square Root of NOT</vt:lpstr>
      <vt:lpstr>Some uses in Quantum World</vt:lpstr>
      <vt:lpstr>Some interesting facts</vt:lpstr>
      <vt:lpstr>PowerPoint Presentation</vt:lpstr>
      <vt:lpstr>PowerPoint Presentation</vt:lpstr>
      <vt:lpstr>PowerPoint Presentation</vt:lpstr>
      <vt:lpstr>Thank you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Quantum Computing</dc:title>
  <dc:creator>Rohan Sharma</dc:creator>
  <cp:lastModifiedBy>Rohan Sharma</cp:lastModifiedBy>
  <cp:revision>19</cp:revision>
  <dcterms:created xsi:type="dcterms:W3CDTF">2022-01-17T07:58:57Z</dcterms:created>
  <dcterms:modified xsi:type="dcterms:W3CDTF">2022-01-19T05:11:08Z</dcterms:modified>
</cp:coreProperties>
</file>